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67" r:id="rId3"/>
    <p:sldId id="257" r:id="rId4"/>
    <p:sldId id="285" r:id="rId5"/>
    <p:sldId id="286" r:id="rId6"/>
    <p:sldId id="287" r:id="rId7"/>
    <p:sldId id="288" r:id="rId8"/>
    <p:sldId id="258" r:id="rId9"/>
    <p:sldId id="260" r:id="rId10"/>
    <p:sldId id="259" r:id="rId11"/>
    <p:sldId id="265" r:id="rId12"/>
    <p:sldId id="262" r:id="rId13"/>
    <p:sldId id="263" r:id="rId14"/>
    <p:sldId id="266" r:id="rId15"/>
    <p:sldId id="284" r:id="rId16"/>
    <p:sldId id="289" r:id="rId17"/>
    <p:sldId id="290" r:id="rId18"/>
    <p:sldId id="291" r:id="rId19"/>
    <p:sldId id="295" r:id="rId20"/>
    <p:sldId id="292" r:id="rId21"/>
    <p:sldId id="293" r:id="rId22"/>
    <p:sldId id="294" r:id="rId23"/>
    <p:sldId id="264" r:id="rId24"/>
    <p:sldId id="268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96" r:id="rId33"/>
    <p:sldId id="277" r:id="rId34"/>
    <p:sldId id="278" r:id="rId35"/>
    <p:sldId id="279" r:id="rId36"/>
    <p:sldId id="280" r:id="rId37"/>
    <p:sldId id="281" r:id="rId38"/>
    <p:sldId id="282" r:id="rId39"/>
    <p:sldId id="283" r:id="rId40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147231B-A8AF-452D-B7C4-336B1016EA09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6E79575-9ADD-490D-BC48-C71FBB3B84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85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35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5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30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8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70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25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16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74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41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37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51F7-7727-4DC2-B1FB-8FEBA0886F1E}" type="datetimeFigureOut">
              <a:rPr lang="en-CA" smtClean="0"/>
              <a:t>2015-10-22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299A-3693-406B-8DE5-5E22A42F81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62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yst%C3%A8me_visuel" TargetMode="External"/><Relationship Id="rId2" Type="http://schemas.openxmlformats.org/officeDocument/2006/relationships/hyperlink" Target="https://fr.wikipedia.org/wiki/Illus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dirty="0" smtClean="0"/>
              <a:t>Illusion </a:t>
            </a:r>
            <a:r>
              <a:rPr lang="en-CA" sz="7200" dirty="0" err="1" smtClean="0"/>
              <a:t>Optique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1752600"/>
          </a:xfrm>
        </p:spPr>
        <p:txBody>
          <a:bodyPr/>
          <a:lstStyle/>
          <a:p>
            <a:r>
              <a:rPr lang="en-CA" dirty="0" smtClean="0"/>
              <a:t>Par Cynthia </a:t>
            </a:r>
            <a:r>
              <a:rPr lang="en-CA" dirty="0" err="1" smtClean="0"/>
              <a:t>Cousineau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8241110" cy="34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/>
              </a:rPr>
              <a:t>Quel animal </a:t>
            </a:r>
            <a:r>
              <a:rPr lang="fr-FR" dirty="0" smtClean="0">
                <a:effectLst/>
              </a:rPr>
              <a:t>voyez-vous </a:t>
            </a:r>
            <a:r>
              <a:rPr lang="fr-FR" dirty="0" smtClean="0">
                <a:effectLst/>
              </a:rPr>
              <a:t>sur ce dessin 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165153" cy="4824536"/>
          </a:xfrm>
        </p:spPr>
      </p:pic>
    </p:spTree>
    <p:extLst>
      <p:ext uri="{BB962C8B-B14F-4D97-AF65-F5344CB8AC3E}">
        <p14:creationId xmlns:p14="http://schemas.microsoft.com/office/powerpoint/2010/main" val="9733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Il y a deux animaux sur ce dessin : un canard (avec le bec à gauche) et un lapin (avec le museau à droite</a:t>
            </a:r>
            <a:r>
              <a:rPr lang="fr-FR" dirty="0" smtClean="0">
                <a:effectLst/>
              </a:rPr>
              <a:t>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Sont </a:t>
            </a:r>
            <a:r>
              <a:rPr lang="fr-FR" dirty="0"/>
              <a:t>les lignes droites ou en </a:t>
            </a:r>
            <a:r>
              <a:rPr lang="fr-FR" dirty="0" smtClean="0"/>
              <a:t>pente?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73692" cy="4855269"/>
          </a:xfrm>
        </p:spPr>
      </p:pic>
    </p:spTree>
    <p:extLst>
      <p:ext uri="{BB962C8B-B14F-4D97-AF65-F5344CB8AC3E}">
        <p14:creationId xmlns:p14="http://schemas.microsoft.com/office/powerpoint/2010/main" val="19817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lignes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droites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Combien</a:t>
            </a:r>
            <a:r>
              <a:rPr lang="en-CA" dirty="0" smtClean="0"/>
              <a:t> </a:t>
            </a:r>
            <a:r>
              <a:rPr lang="en-CA" dirty="0" smtClean="0"/>
              <a:t>y a-t-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smtClean="0"/>
              <a:t>de </a:t>
            </a:r>
            <a:r>
              <a:rPr lang="en-CA" dirty="0" smtClean="0"/>
              <a:t>points noirs?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30972" cy="5418194"/>
          </a:xfrm>
        </p:spPr>
      </p:pic>
    </p:spTree>
    <p:extLst>
      <p:ext uri="{BB962C8B-B14F-4D97-AF65-F5344CB8AC3E}">
        <p14:creationId xmlns:p14="http://schemas.microsoft.com/office/powerpoint/2010/main" val="31880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Aucun, </a:t>
            </a:r>
            <a:r>
              <a:rPr lang="fr-CA" dirty="0" smtClean="0"/>
              <a:t>tous les </a:t>
            </a:r>
            <a:r>
              <a:rPr lang="fr-CA" dirty="0"/>
              <a:t>points sont </a:t>
            </a:r>
            <a:r>
              <a:rPr lang="fr-CA" dirty="0" smtClean="0"/>
              <a:t>blancs.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7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Voyez-vous une jeune femme ou une </a:t>
            </a:r>
            <a:r>
              <a:rPr lang="fr-FR" dirty="0" smtClean="0"/>
              <a:t>vieille </a:t>
            </a:r>
            <a:r>
              <a:rPr lang="fr-FR" dirty="0"/>
              <a:t>femme ?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611485" cy="5146366"/>
          </a:xfrm>
        </p:spPr>
      </p:pic>
    </p:spTree>
    <p:extLst>
      <p:ext uri="{BB962C8B-B14F-4D97-AF65-F5344CB8AC3E}">
        <p14:creationId xmlns:p14="http://schemas.microsoft.com/office/powerpoint/2010/main" val="2864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fr-FR" dirty="0" smtClean="0"/>
              <a:t>Voyez-vous le visage?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4134540" cy="5796085"/>
          </a:xfrm>
        </p:spPr>
      </p:pic>
    </p:spTree>
    <p:extLst>
      <p:ext uri="{BB962C8B-B14F-4D97-AF65-F5344CB8AC3E}">
        <p14:creationId xmlns:p14="http://schemas.microsoft.com/office/powerpoint/2010/main" val="10216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Voyez-vous le visage?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20294" cy="5418429"/>
          </a:xfrm>
        </p:spPr>
      </p:pic>
    </p:spTree>
    <p:extLst>
      <p:ext uri="{BB962C8B-B14F-4D97-AF65-F5344CB8AC3E}">
        <p14:creationId xmlns:p14="http://schemas.microsoft.com/office/powerpoint/2010/main" val="41953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418082" cy="6332586"/>
          </a:xfrm>
        </p:spPr>
      </p:pic>
    </p:spTree>
    <p:extLst>
      <p:ext uri="{BB962C8B-B14F-4D97-AF65-F5344CB8AC3E}">
        <p14:creationId xmlns:p14="http://schemas.microsoft.com/office/powerpoint/2010/main" val="1214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Qu’est-ce qu’une illusion optique </a:t>
            </a:r>
            <a:r>
              <a:rPr lang="fr-FR" dirty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-</a:t>
            </a:r>
            <a:r>
              <a:rPr lang="fr-FR" dirty="0" smtClean="0"/>
              <a:t>Les </a:t>
            </a:r>
            <a:r>
              <a:rPr lang="fr-FR" u="sng" dirty="0"/>
              <a:t>illusions </a:t>
            </a:r>
            <a:r>
              <a:rPr lang="fr-FR" u="sng" dirty="0" smtClean="0"/>
              <a:t>optiques </a:t>
            </a:r>
            <a:r>
              <a:rPr lang="fr-FR" dirty="0" smtClean="0"/>
              <a:t>(illusions </a:t>
            </a:r>
            <a:r>
              <a:rPr lang="fr-FR" dirty="0"/>
              <a:t>visuelles </a:t>
            </a:r>
            <a:r>
              <a:rPr lang="fr-FR" dirty="0" smtClean="0"/>
              <a:t>): </a:t>
            </a:r>
            <a:r>
              <a:rPr lang="fr-FR" dirty="0"/>
              <a:t>sont des images </a:t>
            </a:r>
            <a:r>
              <a:rPr lang="fr-FR" dirty="0" smtClean="0"/>
              <a:t>perçus </a:t>
            </a:r>
            <a:r>
              <a:rPr lang="fr-FR" dirty="0"/>
              <a:t>d'une manière qui diffère de la </a:t>
            </a:r>
            <a:r>
              <a:rPr lang="fr-FR" dirty="0" smtClean="0"/>
              <a:t>réalité.</a:t>
            </a:r>
          </a:p>
          <a:p>
            <a:pPr marL="0" indent="0">
              <a:buNone/>
            </a:pPr>
            <a:r>
              <a:rPr lang="fr-FR" dirty="0" smtClean="0">
                <a:effectLst/>
              </a:rPr>
              <a:t>-Une </a:t>
            </a:r>
            <a:r>
              <a:rPr lang="fr-FR" b="1" dirty="0" smtClean="0">
                <a:effectLst/>
              </a:rPr>
              <a:t>illusion optique</a:t>
            </a:r>
            <a:r>
              <a:rPr lang="fr-FR" dirty="0" smtClean="0">
                <a:effectLst/>
              </a:rPr>
              <a:t> est une </a:t>
            </a:r>
            <a:r>
              <a:rPr lang="fr-FR" dirty="0" smtClean="0">
                <a:effectLst/>
                <a:hlinkClick r:id="rId2" tooltip="Illusion"/>
              </a:rPr>
              <a:t>illusion</a:t>
            </a:r>
            <a:r>
              <a:rPr lang="fr-FR" dirty="0" smtClean="0">
                <a:effectLst/>
              </a:rPr>
              <a:t> qui concerne le </a:t>
            </a:r>
            <a:r>
              <a:rPr lang="fr-FR" dirty="0" smtClean="0">
                <a:effectLst/>
                <a:hlinkClick r:id="rId3" tooltip="Système visuel"/>
              </a:rPr>
              <a:t>système visuel</a:t>
            </a:r>
            <a:r>
              <a:rPr lang="fr-FR" dirty="0" smtClean="0">
                <a:effectLst/>
              </a:rPr>
              <a:t> humain.</a:t>
            </a:r>
          </a:p>
          <a:p>
            <a:pPr marL="0" indent="0" algn="ctr">
              <a:buNone/>
            </a:pPr>
            <a:r>
              <a:rPr lang="fr-FR" dirty="0" smtClean="0">
                <a:effectLst/>
              </a:rPr>
              <a:t> (l’</a:t>
            </a:r>
            <a:r>
              <a:rPr lang="fr-FR" dirty="0" err="1" smtClean="0">
                <a:effectLst/>
              </a:rPr>
              <a:t>oeil</a:t>
            </a:r>
            <a:r>
              <a:rPr lang="fr-FR" dirty="0" smtClean="0">
                <a:effectLst/>
              </a:rPr>
              <a:t> jusqu'au cerveau)</a:t>
            </a:r>
          </a:p>
          <a:p>
            <a:pPr marL="0" indent="0">
              <a:buNone/>
            </a:pPr>
            <a:r>
              <a:rPr lang="fr-FR" dirty="0" smtClean="0">
                <a:effectLst/>
              </a:rPr>
              <a:t>-Une </a:t>
            </a:r>
            <a:r>
              <a:rPr lang="fr-FR" b="1" dirty="0" smtClean="0">
                <a:effectLst/>
              </a:rPr>
              <a:t>illusion</a:t>
            </a:r>
            <a:r>
              <a:rPr lang="fr-FR" dirty="0" smtClean="0">
                <a:effectLst/>
              </a:rPr>
              <a:t> est une perception reconnue comme différente de la réalité.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8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Combien</a:t>
            </a:r>
            <a:r>
              <a:rPr lang="en-CA" dirty="0" smtClean="0"/>
              <a:t> de visages?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" y="1844824"/>
            <a:ext cx="9096427" cy="4656137"/>
          </a:xfrm>
        </p:spPr>
      </p:pic>
    </p:spTree>
    <p:extLst>
      <p:ext uri="{BB962C8B-B14F-4D97-AF65-F5344CB8AC3E}">
        <p14:creationId xmlns:p14="http://schemas.microsoft.com/office/powerpoint/2010/main" val="38802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600" dirty="0" smtClean="0"/>
              <a:t>13</a:t>
            </a:r>
            <a:endParaRPr lang="en-CA" sz="16600" dirty="0"/>
          </a:p>
        </p:txBody>
      </p:sp>
    </p:spTree>
    <p:extLst>
      <p:ext uri="{BB962C8B-B14F-4D97-AF65-F5344CB8AC3E}">
        <p14:creationId xmlns:p14="http://schemas.microsoft.com/office/powerpoint/2010/main" val="21547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568929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4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autres</a:t>
            </a:r>
            <a:r>
              <a:rPr lang="en-CA" dirty="0" smtClean="0"/>
              <a:t> </a:t>
            </a:r>
            <a:r>
              <a:rPr lang="en-CA" dirty="0" err="1" smtClean="0"/>
              <a:t>exemples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L'illusion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effectLst/>
              </a:rPr>
              <a:t>optique d’un </a:t>
            </a:r>
            <a:r>
              <a:rPr lang="fr-FR" dirty="0" smtClean="0">
                <a:effectLst/>
              </a:rPr>
              <a:t>pont et bateau</a:t>
            </a:r>
          </a:p>
          <a:p>
            <a:endParaRPr lang="en-CA" dirty="0"/>
          </a:p>
        </p:txBody>
      </p:sp>
      <p:pic>
        <p:nvPicPr>
          <p:cNvPr id="2050" name="Picture 2" descr="C:\Users\Admin\Desktop\014-op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280920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2965"/>
            <a:ext cx="8229600" cy="1143000"/>
          </a:xfrm>
        </p:spPr>
        <p:txBody>
          <a:bodyPr/>
          <a:lstStyle/>
          <a:p>
            <a:r>
              <a:rPr lang="en-CA" dirty="0" err="1" smtClean="0"/>
              <a:t>Vue</a:t>
            </a:r>
            <a:r>
              <a:rPr lang="en-CA" dirty="0" smtClean="0"/>
              <a:t> </a:t>
            </a:r>
            <a:r>
              <a:rPr lang="en-CA" dirty="0" smtClean="0"/>
              <a:t>du haut </a:t>
            </a:r>
            <a:r>
              <a:rPr lang="en-CA" dirty="0" err="1" smtClean="0"/>
              <a:t>ou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dessous</a:t>
            </a:r>
            <a:r>
              <a:rPr lang="en-CA" dirty="0" smtClean="0"/>
              <a:t>?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908720"/>
            <a:ext cx="5043948" cy="5586173"/>
          </a:xfrm>
        </p:spPr>
      </p:pic>
    </p:spTree>
    <p:extLst>
      <p:ext uri="{BB962C8B-B14F-4D97-AF65-F5344CB8AC3E}">
        <p14:creationId xmlns:p14="http://schemas.microsoft.com/office/powerpoint/2010/main" val="2567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Le </a:t>
            </a:r>
            <a:r>
              <a:rPr lang="en-CA" b="1" dirty="0" err="1" smtClean="0"/>
              <a:t>Thaumatrope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C’est</a:t>
            </a:r>
            <a:r>
              <a:rPr lang="en-CA" dirty="0" smtClean="0"/>
              <a:t> quoi? </a:t>
            </a:r>
          </a:p>
          <a:p>
            <a:endParaRPr lang="en-CA" dirty="0"/>
          </a:p>
        </p:txBody>
      </p:sp>
      <p:pic>
        <p:nvPicPr>
          <p:cNvPr id="3074" name="Picture 2" descr="C:\Users\Admin\Desktop\thaumatrop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09" y="1484784"/>
            <a:ext cx="4667591" cy="43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haumatrope20090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3394074"/>
            <a:ext cx="4992714" cy="30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Le </a:t>
            </a:r>
            <a:r>
              <a:rPr lang="en-CA" b="1" dirty="0" err="1" smtClean="0"/>
              <a:t>Thaumatrope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7811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 </a:t>
            </a:r>
            <a:r>
              <a:rPr lang="fr-FR" u="sng" dirty="0"/>
              <a:t>jouet</a:t>
            </a:r>
            <a:r>
              <a:rPr lang="fr-FR" dirty="0"/>
              <a:t> qui était populaire </a:t>
            </a:r>
            <a:r>
              <a:rPr lang="fr-FR" dirty="0" smtClean="0"/>
              <a:t>au 19ème </a:t>
            </a:r>
            <a:r>
              <a:rPr lang="fr-FR" dirty="0"/>
              <a:t>siècle (</a:t>
            </a:r>
            <a:r>
              <a:rPr lang="fr-FR" b="1" dirty="0" smtClean="0">
                <a:effectLst/>
              </a:rPr>
              <a:t>Époque Victorienne </a:t>
            </a:r>
            <a:r>
              <a:rPr lang="fr-FR" dirty="0" smtClean="0"/>
              <a:t>en Angleterre</a:t>
            </a:r>
            <a:r>
              <a:rPr lang="fr-FR" dirty="0" smtClean="0"/>
              <a:t>).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disque avec une image de chaque </a:t>
            </a:r>
            <a:r>
              <a:rPr lang="fr-FR" dirty="0" smtClean="0"/>
              <a:t>côté.</a:t>
            </a:r>
          </a:p>
          <a:p>
            <a:r>
              <a:rPr lang="fr-FR" dirty="0" smtClean="0"/>
              <a:t> </a:t>
            </a:r>
            <a:r>
              <a:rPr lang="fr-FR" dirty="0"/>
              <a:t>Lorsque les </a:t>
            </a:r>
            <a:r>
              <a:rPr lang="fr-FR" dirty="0" smtClean="0"/>
              <a:t>images </a:t>
            </a:r>
            <a:r>
              <a:rPr lang="fr-FR" dirty="0"/>
              <a:t>sont </a:t>
            </a:r>
            <a:r>
              <a:rPr lang="fr-FR" dirty="0" smtClean="0"/>
              <a:t>tournoyées rapidement les deux </a:t>
            </a:r>
            <a:r>
              <a:rPr lang="fr-FR" dirty="0"/>
              <a:t>images semblent se fondre en une seule </a:t>
            </a:r>
            <a:r>
              <a:rPr lang="fr-FR" dirty="0" smtClean="0"/>
              <a:t>image</a:t>
            </a:r>
            <a:r>
              <a:rPr lang="fr-FR" dirty="0"/>
              <a:t> à cause de l’illusion optique.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877563" cy="233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9040"/>
            <a:ext cx="21431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Exemples</a:t>
            </a:r>
            <a:br>
              <a:rPr lang="fr-CA" dirty="0" smtClean="0"/>
            </a:br>
            <a:r>
              <a:rPr lang="fr-FR" b="1" i="1" dirty="0"/>
              <a:t>L'Étrange Noël de monsieur </a:t>
            </a:r>
            <a:r>
              <a:rPr lang="fr-FR" b="1" i="1" dirty="0" smtClean="0"/>
              <a:t>Jack </a:t>
            </a:r>
            <a:endParaRPr lang="fr-CA" dirty="0"/>
          </a:p>
        </p:txBody>
      </p:sp>
      <p:pic>
        <p:nvPicPr>
          <p:cNvPr id="4098" name="Picture 2" descr="C:\Users\Admin\Desktop\thaumatropetempl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horse_patter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98533" cy="3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Emm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72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819"/>
            <a:ext cx="8229600" cy="1143000"/>
          </a:xfrm>
        </p:spPr>
        <p:txBody>
          <a:bodyPr/>
          <a:lstStyle/>
          <a:p>
            <a:r>
              <a:rPr lang="fr-FR" dirty="0"/>
              <a:t>Voyez-vous le </a:t>
            </a:r>
            <a:r>
              <a:rPr lang="fr-FR" dirty="0" smtClean="0"/>
              <a:t>mouvement?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39591"/>
            <a:ext cx="5330054" cy="5818409"/>
          </a:xfrm>
        </p:spPr>
      </p:pic>
    </p:spTree>
    <p:extLst>
      <p:ext uri="{BB962C8B-B14F-4D97-AF65-F5344CB8AC3E}">
        <p14:creationId xmlns:p14="http://schemas.microsoft.com/office/powerpoint/2010/main" val="33722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" y="1600200"/>
            <a:ext cx="8188314" cy="4525963"/>
          </a:xfrm>
        </p:spPr>
      </p:pic>
    </p:spTree>
    <p:extLst>
      <p:ext uri="{BB962C8B-B14F-4D97-AF65-F5344CB8AC3E}">
        <p14:creationId xmlns:p14="http://schemas.microsoft.com/office/powerpoint/2010/main" val="13403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Exemples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“Le </a:t>
            </a:r>
            <a:r>
              <a:rPr lang="en-CA" dirty="0" err="1" smtClean="0"/>
              <a:t>Renard</a:t>
            </a:r>
            <a:r>
              <a:rPr lang="en-CA" dirty="0" smtClean="0"/>
              <a:t>”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6" y="1600200"/>
            <a:ext cx="7645028" cy="4525963"/>
          </a:xfrm>
        </p:spPr>
      </p:pic>
    </p:spTree>
    <p:extLst>
      <p:ext uri="{BB962C8B-B14F-4D97-AF65-F5344CB8AC3E}">
        <p14:creationId xmlns:p14="http://schemas.microsoft.com/office/powerpoint/2010/main" val="41415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Exemples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“Le </a:t>
            </a:r>
            <a:r>
              <a:rPr lang="en-CA" dirty="0" err="1" smtClean="0"/>
              <a:t>Grenouille</a:t>
            </a:r>
            <a:r>
              <a:rPr lang="en-CA" dirty="0" smtClean="0"/>
              <a:t>”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6" y="1600200"/>
            <a:ext cx="6673947" cy="4525963"/>
          </a:xfrm>
        </p:spPr>
      </p:pic>
    </p:spTree>
    <p:extLst>
      <p:ext uri="{BB962C8B-B14F-4D97-AF65-F5344CB8AC3E}">
        <p14:creationId xmlns:p14="http://schemas.microsoft.com/office/powerpoint/2010/main" val="2637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1600200"/>
            <a:ext cx="7704335" cy="4525963"/>
          </a:xfrm>
        </p:spPr>
      </p:pic>
    </p:spTree>
    <p:extLst>
      <p:ext uri="{BB962C8B-B14F-4D97-AF65-F5344CB8AC3E}">
        <p14:creationId xmlns:p14="http://schemas.microsoft.com/office/powerpoint/2010/main" val="14283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Étapes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657172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888432" cy="2916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1980" y="191683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/>
              <a:t>Étape 1: </a:t>
            </a:r>
            <a:r>
              <a:rPr lang="fr-CA" sz="2400" dirty="0" smtClean="0"/>
              <a:t>Découper </a:t>
            </a:r>
            <a:r>
              <a:rPr lang="fr-CA" sz="2400" dirty="0"/>
              <a:t>les deux cercles </a:t>
            </a:r>
            <a:r>
              <a:rPr lang="fr-CA" sz="2400" dirty="0" smtClean="0"/>
              <a:t>ou vous aller mettre vos dessins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884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Étape </a:t>
            </a:r>
            <a:r>
              <a:rPr lang="fr-CA" b="1" dirty="0" smtClean="0"/>
              <a:t>2</a:t>
            </a:r>
            <a:r>
              <a:rPr lang="fr-CA" dirty="0" smtClean="0"/>
              <a:t>: </a:t>
            </a:r>
            <a:r>
              <a:rPr lang="fr-CA" dirty="0" smtClean="0"/>
              <a:t>Dessinez </a:t>
            </a:r>
            <a:r>
              <a:rPr lang="fr-CA" dirty="0" smtClean="0"/>
              <a:t>les </a:t>
            </a:r>
            <a:r>
              <a:rPr lang="fr-CA" dirty="0" smtClean="0"/>
              <a:t>deux parties </a:t>
            </a:r>
            <a:r>
              <a:rPr lang="fr-CA" dirty="0"/>
              <a:t>du dessin dans les </a:t>
            </a:r>
            <a:r>
              <a:rPr lang="fr-CA" dirty="0" smtClean="0"/>
              <a:t>cercles.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24" y="1600200"/>
            <a:ext cx="6573352" cy="4525963"/>
          </a:xfrm>
        </p:spPr>
      </p:pic>
    </p:spTree>
    <p:extLst>
      <p:ext uri="{BB962C8B-B14F-4D97-AF65-F5344CB8AC3E}">
        <p14:creationId xmlns:p14="http://schemas.microsoft.com/office/powerpoint/2010/main" val="19901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Étape 3</a:t>
            </a:r>
            <a:r>
              <a:rPr lang="fr-CA" dirty="0" smtClean="0"/>
              <a:t>: </a:t>
            </a:r>
            <a:r>
              <a:rPr lang="fr-CA" dirty="0"/>
              <a:t>Attacher le bâton à </a:t>
            </a:r>
            <a:r>
              <a:rPr lang="fr-CA" dirty="0" smtClean="0"/>
              <a:t>l’arrière </a:t>
            </a:r>
            <a:r>
              <a:rPr lang="fr-CA" dirty="0"/>
              <a:t>de l’image avec </a:t>
            </a:r>
            <a:r>
              <a:rPr lang="fr-CA" dirty="0" smtClean="0"/>
              <a:t>du ruban adhésif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382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Étape </a:t>
            </a:r>
            <a:r>
              <a:rPr lang="fr-CA" b="1" dirty="0" smtClean="0"/>
              <a:t>4</a:t>
            </a:r>
            <a:r>
              <a:rPr lang="fr-CA" dirty="0" smtClean="0"/>
              <a:t>: </a:t>
            </a:r>
            <a:r>
              <a:rPr lang="fr-CA" dirty="0"/>
              <a:t>Coller </a:t>
            </a:r>
            <a:r>
              <a:rPr lang="fr-CA" dirty="0" smtClean="0"/>
              <a:t>l’autre côté </a:t>
            </a:r>
            <a:r>
              <a:rPr lang="fr-CA" dirty="0"/>
              <a:t>du </a:t>
            </a:r>
            <a:r>
              <a:rPr lang="fr-CA" dirty="0" smtClean="0"/>
              <a:t>dessin </a:t>
            </a:r>
            <a:r>
              <a:rPr lang="fr-CA" dirty="0"/>
              <a:t>optique </a:t>
            </a:r>
            <a:r>
              <a:rPr lang="fr-CA" dirty="0" smtClean="0"/>
              <a:t>sur le </a:t>
            </a:r>
            <a:r>
              <a:rPr lang="fr-CA" dirty="0"/>
              <a:t>bâton</a:t>
            </a:r>
            <a:r>
              <a:rPr lang="fr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1" y="1600200"/>
            <a:ext cx="7247837" cy="4525963"/>
          </a:xfrm>
        </p:spPr>
      </p:pic>
    </p:spTree>
    <p:extLst>
      <p:ext uri="{BB962C8B-B14F-4D97-AF65-F5344CB8AC3E}">
        <p14:creationId xmlns:p14="http://schemas.microsoft.com/office/powerpoint/2010/main" val="22970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4680520" cy="4318398"/>
          </a:xfrm>
        </p:spPr>
      </p:pic>
      <p:sp>
        <p:nvSpPr>
          <p:cNvPr id="5" name="Rectangle 4"/>
          <p:cNvSpPr/>
          <p:nvPr/>
        </p:nvSpPr>
        <p:spPr>
          <a:xfrm>
            <a:off x="1475656" y="714700"/>
            <a:ext cx="65527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 smtClean="0"/>
              <a:t>Pensez </a:t>
            </a:r>
            <a:r>
              <a:rPr lang="fr-CA" dirty="0"/>
              <a:t>à  une idée pour une illusion </a:t>
            </a:r>
            <a:r>
              <a:rPr lang="fr-CA" dirty="0" smtClean="0"/>
              <a:t>optique</a:t>
            </a:r>
          </a:p>
          <a:p>
            <a:pPr algn="ctr"/>
            <a:r>
              <a:rPr lang="fr-CA" sz="2800" dirty="0" smtClean="0"/>
              <a:t>En </a:t>
            </a:r>
            <a:r>
              <a:rPr lang="fr-CA" sz="2800" dirty="0"/>
              <a:t>particulier une histoire de fable avec un </a:t>
            </a:r>
            <a:r>
              <a:rPr lang="fr-CA" sz="2800" dirty="0" smtClean="0"/>
              <a:t>animal.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068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3911565" cy="5865515"/>
          </a:xfrm>
        </p:spPr>
      </p:pic>
    </p:spTree>
    <p:extLst>
      <p:ext uri="{BB962C8B-B14F-4D97-AF65-F5344CB8AC3E}">
        <p14:creationId xmlns:p14="http://schemas.microsoft.com/office/powerpoint/2010/main" val="11706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8012708" cy="6009531"/>
          </a:xfrm>
        </p:spPr>
      </p:pic>
    </p:spTree>
    <p:extLst>
      <p:ext uri="{BB962C8B-B14F-4D97-AF65-F5344CB8AC3E}">
        <p14:creationId xmlns:p14="http://schemas.microsoft.com/office/powerpoint/2010/main" val="7998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178767" cy="6126163"/>
          </a:xfrm>
        </p:spPr>
      </p:pic>
    </p:spTree>
    <p:extLst>
      <p:ext uri="{BB962C8B-B14F-4D97-AF65-F5344CB8AC3E}">
        <p14:creationId xmlns:p14="http://schemas.microsoft.com/office/powerpoint/2010/main" val="9432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126163" cy="6126163"/>
          </a:xfrm>
        </p:spPr>
      </p:pic>
    </p:spTree>
    <p:extLst>
      <p:ext uri="{BB962C8B-B14F-4D97-AF65-F5344CB8AC3E}">
        <p14:creationId xmlns:p14="http://schemas.microsoft.com/office/powerpoint/2010/main" val="23814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237643" cy="6225555"/>
          </a:xfrm>
        </p:spPr>
      </p:pic>
    </p:spTree>
    <p:extLst>
      <p:ext uri="{BB962C8B-B14F-4D97-AF65-F5344CB8AC3E}">
        <p14:creationId xmlns:p14="http://schemas.microsoft.com/office/powerpoint/2010/main" val="27719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Combien de jambes a l’éléphant?</a:t>
            </a:r>
            <a:endParaRPr lang="fr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619626" cy="5380866"/>
          </a:xfrm>
        </p:spPr>
      </p:pic>
    </p:spTree>
    <p:extLst>
      <p:ext uri="{BB962C8B-B14F-4D97-AF65-F5344CB8AC3E}">
        <p14:creationId xmlns:p14="http://schemas.microsoft.com/office/powerpoint/2010/main" val="3893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3900" dirty="0" smtClean="0"/>
              <a:t>4</a:t>
            </a:r>
            <a:endParaRPr lang="en-CA" sz="23900" dirty="0"/>
          </a:p>
        </p:txBody>
      </p:sp>
    </p:spTree>
    <p:extLst>
      <p:ext uri="{BB962C8B-B14F-4D97-AF65-F5344CB8AC3E}">
        <p14:creationId xmlns:p14="http://schemas.microsoft.com/office/powerpoint/2010/main" val="32204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355</TotalTime>
  <Words>288</Words>
  <Application>Microsoft Office PowerPoint</Application>
  <PresentationFormat>On-screen Show (4:3)</PresentationFormat>
  <Paragraphs>47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Illusion Optique</vt:lpstr>
      <vt:lpstr>Qu’est-ce qu’une illusion optique ?</vt:lpstr>
      <vt:lpstr>Voyez-vous le mouvement?</vt:lpstr>
      <vt:lpstr>PowerPoint Presentation</vt:lpstr>
      <vt:lpstr>PowerPoint Presentation</vt:lpstr>
      <vt:lpstr>PowerPoint Presentation</vt:lpstr>
      <vt:lpstr>PowerPoint Presentation</vt:lpstr>
      <vt:lpstr>Combien de jambes a l’éléphant?</vt:lpstr>
      <vt:lpstr>Réponse</vt:lpstr>
      <vt:lpstr>Quel animal voyez-vous sur ce dessin ?</vt:lpstr>
      <vt:lpstr>Réponse</vt:lpstr>
      <vt:lpstr>Sont les lignes droites ou en pente?</vt:lpstr>
      <vt:lpstr>Réponse</vt:lpstr>
      <vt:lpstr>Combien y a-t-il de points noirs?</vt:lpstr>
      <vt:lpstr>Réponse</vt:lpstr>
      <vt:lpstr>Voyez-vous une jeune femme ou une vieille femme ? </vt:lpstr>
      <vt:lpstr>Voyez-vous le visage?</vt:lpstr>
      <vt:lpstr>Voyez-vous le visage?</vt:lpstr>
      <vt:lpstr>PowerPoint Presentation</vt:lpstr>
      <vt:lpstr>Combien de visages? </vt:lpstr>
      <vt:lpstr>Réponse</vt:lpstr>
      <vt:lpstr>PowerPoint Presentation</vt:lpstr>
      <vt:lpstr>Les autres exemples</vt:lpstr>
      <vt:lpstr>Vue du haut ou en dessous? </vt:lpstr>
      <vt:lpstr>Le Thaumatrope </vt:lpstr>
      <vt:lpstr>Le Thaumatrope </vt:lpstr>
      <vt:lpstr>Exemples L'Étrange Noël de monsieur Jack </vt:lpstr>
      <vt:lpstr>PowerPoint Presentation</vt:lpstr>
      <vt:lpstr>PowerPoint Presentation</vt:lpstr>
      <vt:lpstr>Exemples</vt:lpstr>
      <vt:lpstr>Exemples “Le Renard”</vt:lpstr>
      <vt:lpstr>Exemples “Le Grenouille”</vt:lpstr>
      <vt:lpstr>Exemples</vt:lpstr>
      <vt:lpstr>Étapes</vt:lpstr>
      <vt:lpstr>Étape 2: Dessinez les deux parties du dessin dans les cercles.</vt:lpstr>
      <vt:lpstr>Étape 3: Attacher le bâton à l’arrière de l’image avec du ruban adhésif</vt:lpstr>
      <vt:lpstr>Étape 4: Coller l’autre côté du dessin optique sur le bâton.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cp:lastPrinted>2015-10-16T04:36:25Z</cp:lastPrinted>
  <dcterms:created xsi:type="dcterms:W3CDTF">2015-10-15T23:13:00Z</dcterms:created>
  <dcterms:modified xsi:type="dcterms:W3CDTF">2015-10-23T01:40:10Z</dcterms:modified>
</cp:coreProperties>
</file>