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67" r:id="rId4"/>
    <p:sldId id="258" r:id="rId5"/>
    <p:sldId id="259" r:id="rId6"/>
    <p:sldId id="260" r:id="rId7"/>
    <p:sldId id="276" r:id="rId8"/>
    <p:sldId id="290" r:id="rId9"/>
    <p:sldId id="288" r:id="rId10"/>
    <p:sldId id="289" r:id="rId11"/>
    <p:sldId id="287" r:id="rId12"/>
    <p:sldId id="282" r:id="rId13"/>
    <p:sldId id="283" r:id="rId14"/>
    <p:sldId id="284" r:id="rId15"/>
    <p:sldId id="285" r:id="rId16"/>
    <p:sldId id="295" r:id="rId17"/>
    <p:sldId id="296" r:id="rId18"/>
    <p:sldId id="286" r:id="rId19"/>
    <p:sldId id="277" r:id="rId20"/>
    <p:sldId id="278" r:id="rId21"/>
    <p:sldId id="280" r:id="rId22"/>
    <p:sldId id="279" r:id="rId23"/>
    <p:sldId id="270" r:id="rId24"/>
    <p:sldId id="273" r:id="rId25"/>
    <p:sldId id="272" r:id="rId26"/>
    <p:sldId id="274" r:id="rId27"/>
    <p:sldId id="275" r:id="rId28"/>
    <p:sldId id="271" r:id="rId29"/>
    <p:sldId id="262" r:id="rId30"/>
    <p:sldId id="264" r:id="rId31"/>
    <p:sldId id="266" r:id="rId32"/>
    <p:sldId id="294" r:id="rId33"/>
    <p:sldId id="263" r:id="rId34"/>
    <p:sldId id="265" r:id="rId35"/>
    <p:sldId id="292" r:id="rId36"/>
    <p:sldId id="293" r:id="rId37"/>
    <p:sldId id="281" r:id="rId38"/>
    <p:sldId id="269" r:id="rId39"/>
    <p:sldId id="29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2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93F47-31C1-4D8C-9409-28237473FA30}" type="datetimeFigureOut">
              <a:rPr lang="en-CA" smtClean="0"/>
              <a:t>2020-10-22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E1755-1592-45D7-80D8-164FF8493C3C}" type="slidenum">
              <a:rPr lang="en-CA" smtClean="0"/>
              <a:t>‹#›</a:t>
            </a:fld>
            <a:endParaRPr lang="en-CA"/>
          </a:p>
        </p:txBody>
      </p:sp>
    </p:spTree>
    <p:extLst>
      <p:ext uri="{BB962C8B-B14F-4D97-AF65-F5344CB8AC3E}">
        <p14:creationId xmlns:p14="http://schemas.microsoft.com/office/powerpoint/2010/main" val="136989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http://www.virtualmuseum.ca/sgc-cms/expositions-exhibitions/iroquoiens-iroquoians/vie_saisons_temps_des_recoltes-seasonal_life_harvest_time-fra.html</a:t>
            </a:r>
          </a:p>
        </p:txBody>
      </p:sp>
      <p:sp>
        <p:nvSpPr>
          <p:cNvPr id="4" name="Slide Number Placeholder 3"/>
          <p:cNvSpPr>
            <a:spLocks noGrp="1"/>
          </p:cNvSpPr>
          <p:nvPr>
            <p:ph type="sldNum" sz="quarter" idx="5"/>
          </p:nvPr>
        </p:nvSpPr>
        <p:spPr/>
        <p:txBody>
          <a:bodyPr/>
          <a:lstStyle/>
          <a:p>
            <a:fld id="{14EE1755-1592-45D7-80D8-164FF8493C3C}" type="slidenum">
              <a:rPr lang="en-CA" smtClean="0"/>
              <a:t>19</a:t>
            </a:fld>
            <a:endParaRPr lang="en-CA"/>
          </a:p>
        </p:txBody>
      </p:sp>
    </p:spTree>
    <p:extLst>
      <p:ext uri="{BB962C8B-B14F-4D97-AF65-F5344CB8AC3E}">
        <p14:creationId xmlns:p14="http://schemas.microsoft.com/office/powerpoint/2010/main" val="99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E4E6EB"/>
                </a:solidFill>
                <a:effectLst/>
                <a:latin typeface="Segoe UI Historic" panose="020B0502040204020203" pitchFamily="34" charset="0"/>
              </a:rPr>
              <a:t>Poupée, Mohawk ou </a:t>
            </a:r>
            <a:r>
              <a:rPr lang="fr-FR" b="0" i="0" dirty="0" err="1">
                <a:solidFill>
                  <a:srgbClr val="E4E6EB"/>
                </a:solidFill>
                <a:effectLst/>
                <a:latin typeface="Segoe UI Historic" panose="020B0502040204020203" pitchFamily="34" charset="0"/>
              </a:rPr>
              <a:t>Sénéca</a:t>
            </a:r>
            <a:r>
              <a:rPr lang="fr-FR" b="0" i="0" dirty="0">
                <a:solidFill>
                  <a:srgbClr val="E4E6EB"/>
                </a:solidFill>
                <a:effectLst/>
                <a:latin typeface="Segoe UI Historic" panose="020B0502040204020203" pitchFamily="34" charset="0"/>
              </a:rPr>
              <a:t>, 1875-1900. Don de Sarah Ann </a:t>
            </a:r>
            <a:r>
              <a:rPr lang="fr-FR" b="0" i="0" dirty="0" err="1">
                <a:solidFill>
                  <a:srgbClr val="E4E6EB"/>
                </a:solidFill>
                <a:effectLst/>
                <a:latin typeface="Segoe UI Historic" panose="020B0502040204020203" pitchFamily="34" charset="0"/>
              </a:rPr>
              <a:t>Kerby</a:t>
            </a:r>
            <a:r>
              <a:rPr lang="fr-FR" b="0" i="0" dirty="0">
                <a:solidFill>
                  <a:srgbClr val="E4E6EB"/>
                </a:solidFill>
                <a:effectLst/>
                <a:latin typeface="Segoe UI Historic" panose="020B0502040204020203" pitchFamily="34" charset="0"/>
              </a:rPr>
              <a:t>, ME939.1.1 © Musée </a:t>
            </a:r>
            <a:r>
              <a:rPr lang="fr-FR" b="0" i="0" dirty="0" err="1">
                <a:solidFill>
                  <a:srgbClr val="E4E6EB"/>
                </a:solidFill>
                <a:effectLst/>
                <a:latin typeface="Segoe UI Historic" panose="020B0502040204020203" pitchFamily="34" charset="0"/>
              </a:rPr>
              <a:t>McCord</a:t>
            </a:r>
            <a:endParaRPr lang="fr-FR" b="0" i="0" dirty="0">
              <a:solidFill>
                <a:srgbClr val="E4E6EB"/>
              </a:solidFill>
              <a:effectLst/>
              <a:latin typeface="Segoe UI Historic" panose="020B0502040204020203" pitchFamily="34" charset="0"/>
            </a:endParaRPr>
          </a:p>
          <a:p>
            <a:endParaRPr lang="fr-FR" b="0" i="0" dirty="0">
              <a:solidFill>
                <a:srgbClr val="E4E6EB"/>
              </a:solidFill>
              <a:effectLst/>
              <a:latin typeface="Segoe UI Historic" panose="020B0502040204020203" pitchFamily="34" charset="0"/>
            </a:endParaRPr>
          </a:p>
          <a:p>
            <a:r>
              <a:rPr lang="fr-FR" sz="1200" b="0" i="0" dirty="0">
                <a:solidFill>
                  <a:srgbClr val="202122"/>
                </a:solidFill>
                <a:effectLst/>
                <a:latin typeface="Arial" panose="020B0604020202020204" pitchFamily="34" charset="0"/>
              </a:rPr>
              <a:t>(</a:t>
            </a:r>
            <a:r>
              <a:rPr lang="fr-FR" sz="1200" b="0" i="1" dirty="0">
                <a:solidFill>
                  <a:srgbClr val="202122"/>
                </a:solidFill>
                <a:effectLst/>
                <a:latin typeface="Arial" panose="020B0604020202020204" pitchFamily="34" charset="0"/>
              </a:rPr>
              <a:t>Corn </a:t>
            </a:r>
            <a:r>
              <a:rPr lang="fr-FR" sz="1200" b="0" i="1" dirty="0" err="1">
                <a:solidFill>
                  <a:srgbClr val="202122"/>
                </a:solidFill>
                <a:effectLst/>
                <a:latin typeface="Arial" panose="020B0604020202020204" pitchFamily="34" charset="0"/>
              </a:rPr>
              <a:t>husk</a:t>
            </a:r>
            <a:r>
              <a:rPr lang="fr-FR" sz="1200" b="0" i="1" dirty="0">
                <a:solidFill>
                  <a:srgbClr val="202122"/>
                </a:solidFill>
                <a:effectLst/>
                <a:latin typeface="Arial" panose="020B0604020202020204" pitchFamily="34" charset="0"/>
              </a:rPr>
              <a:t> </a:t>
            </a:r>
            <a:r>
              <a:rPr lang="fr-FR" sz="1200" b="0" i="1" dirty="0" err="1">
                <a:solidFill>
                  <a:srgbClr val="202122"/>
                </a:solidFill>
                <a:effectLst/>
                <a:latin typeface="Arial" panose="020B0604020202020204" pitchFamily="34" charset="0"/>
              </a:rPr>
              <a:t>dolls</a:t>
            </a:r>
            <a:r>
              <a:rPr lang="fr-FR" sz="1200" b="0" i="0" dirty="0">
                <a:solidFill>
                  <a:srgbClr val="202122"/>
                </a:solidFill>
                <a:effectLst/>
                <a:latin typeface="Arial" panose="020B0604020202020204" pitchFamily="34" charset="0"/>
              </a:rPr>
              <a:t> en anglais) </a:t>
            </a:r>
            <a:endParaRPr lang="en-CA" dirty="0"/>
          </a:p>
        </p:txBody>
      </p:sp>
      <p:sp>
        <p:nvSpPr>
          <p:cNvPr id="4" name="Slide Number Placeholder 3"/>
          <p:cNvSpPr>
            <a:spLocks noGrp="1"/>
          </p:cNvSpPr>
          <p:nvPr>
            <p:ph type="sldNum" sz="quarter" idx="5"/>
          </p:nvPr>
        </p:nvSpPr>
        <p:spPr/>
        <p:txBody>
          <a:bodyPr/>
          <a:lstStyle/>
          <a:p>
            <a:fld id="{14EE1755-1592-45D7-80D8-164FF8493C3C}" type="slidenum">
              <a:rPr lang="en-CA" smtClean="0"/>
              <a:t>23</a:t>
            </a:fld>
            <a:endParaRPr lang="en-CA"/>
          </a:p>
        </p:txBody>
      </p:sp>
    </p:spTree>
    <p:extLst>
      <p:ext uri="{BB962C8B-B14F-4D97-AF65-F5344CB8AC3E}">
        <p14:creationId xmlns:p14="http://schemas.microsoft.com/office/powerpoint/2010/main" val="75149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0" dirty="0">
                <a:solidFill>
                  <a:srgbClr val="202122"/>
                </a:solidFill>
                <a:effectLst/>
                <a:latin typeface="Arial" panose="020B0604020202020204" pitchFamily="34" charset="0"/>
              </a:rPr>
              <a:t>Poupées d'enveloppes de maïs</a:t>
            </a:r>
            <a:endParaRPr lang="en-CA" dirty="0"/>
          </a:p>
        </p:txBody>
      </p:sp>
      <p:sp>
        <p:nvSpPr>
          <p:cNvPr id="4" name="Slide Number Placeholder 3"/>
          <p:cNvSpPr>
            <a:spLocks noGrp="1"/>
          </p:cNvSpPr>
          <p:nvPr>
            <p:ph type="sldNum" sz="quarter" idx="5"/>
          </p:nvPr>
        </p:nvSpPr>
        <p:spPr/>
        <p:txBody>
          <a:bodyPr/>
          <a:lstStyle/>
          <a:p>
            <a:fld id="{14EE1755-1592-45D7-80D8-164FF8493C3C}" type="slidenum">
              <a:rPr lang="en-CA" smtClean="0"/>
              <a:t>26</a:t>
            </a:fld>
            <a:endParaRPr lang="en-CA"/>
          </a:p>
        </p:txBody>
      </p:sp>
    </p:spTree>
    <p:extLst>
      <p:ext uri="{BB962C8B-B14F-4D97-AF65-F5344CB8AC3E}">
        <p14:creationId xmlns:p14="http://schemas.microsoft.com/office/powerpoint/2010/main" val="1813722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bg1"/>
                </a:solidFill>
                <a:latin typeface="Work Sans"/>
              </a:rPr>
              <a:t>L</a:t>
            </a:r>
            <a:r>
              <a:rPr lang="fr-FR" sz="1200" b="0" i="0" dirty="0">
                <a:solidFill>
                  <a:schemeClr val="bg1"/>
                </a:solidFill>
                <a:effectLst/>
                <a:latin typeface="Work Sans"/>
              </a:rPr>
              <a:t>es Iroquoiens du Saint-Laurent en cultivaient une quinzaine de variétés de maïs</a:t>
            </a:r>
            <a:endParaRPr lang="en-CA" dirty="0"/>
          </a:p>
        </p:txBody>
      </p:sp>
      <p:sp>
        <p:nvSpPr>
          <p:cNvPr id="4" name="Slide Number Placeholder 3"/>
          <p:cNvSpPr>
            <a:spLocks noGrp="1"/>
          </p:cNvSpPr>
          <p:nvPr>
            <p:ph type="sldNum" sz="quarter" idx="5"/>
          </p:nvPr>
        </p:nvSpPr>
        <p:spPr/>
        <p:txBody>
          <a:bodyPr/>
          <a:lstStyle/>
          <a:p>
            <a:fld id="{14EE1755-1592-45D7-80D8-164FF8493C3C}" type="slidenum">
              <a:rPr lang="en-CA" smtClean="0"/>
              <a:t>30</a:t>
            </a:fld>
            <a:endParaRPr lang="en-CA"/>
          </a:p>
        </p:txBody>
      </p:sp>
    </p:spTree>
    <p:extLst>
      <p:ext uri="{BB962C8B-B14F-4D97-AF65-F5344CB8AC3E}">
        <p14:creationId xmlns:p14="http://schemas.microsoft.com/office/powerpoint/2010/main" val="300614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995C-5161-44D7-9D0D-A050B9D76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C40AE17-9FE5-4EDB-906C-DF2BC66C9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2098B0E-FADE-4586-A1AE-8FCCA4AD88E6}"/>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5" name="Footer Placeholder 4">
            <a:extLst>
              <a:ext uri="{FF2B5EF4-FFF2-40B4-BE49-F238E27FC236}">
                <a16:creationId xmlns:a16="http://schemas.microsoft.com/office/drawing/2014/main" id="{51F8B9BA-BA0B-434C-A08D-FD2EE9F72F3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91D3977-337F-44C3-BC0E-6069666A837A}"/>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248869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D0BF9-53A5-453B-A465-DC15B309983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E605C32-B8B0-4C5C-A4F7-2924B798FA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8AE576-BB4A-4C03-90B3-70382D5C2CC5}"/>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5" name="Footer Placeholder 4">
            <a:extLst>
              <a:ext uri="{FF2B5EF4-FFF2-40B4-BE49-F238E27FC236}">
                <a16:creationId xmlns:a16="http://schemas.microsoft.com/office/drawing/2014/main" id="{A51301BB-43C8-4AD6-BB1B-7C173EB0D34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FBA514-BA99-4586-96FF-1F06D1691AB8}"/>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5794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098D0-4177-4045-923F-3F12CACEA0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BC0BFE9-EAA3-468E-9AB9-A54AF4DC6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089088-BECB-4282-9F23-F79F2FA2A92B}"/>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5" name="Footer Placeholder 4">
            <a:extLst>
              <a:ext uri="{FF2B5EF4-FFF2-40B4-BE49-F238E27FC236}">
                <a16:creationId xmlns:a16="http://schemas.microsoft.com/office/drawing/2014/main" id="{EF90BE86-E883-4459-9EDE-E68A1C7284C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063DFC6-4318-46A2-9006-14B78B47E118}"/>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375021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1558-FBC8-4DB2-9794-D4B8152554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481C60-C6D8-484C-AA4C-8C41E43602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9837FFA-C3FE-482E-A67B-F218D44EB85B}"/>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5" name="Footer Placeholder 4">
            <a:extLst>
              <a:ext uri="{FF2B5EF4-FFF2-40B4-BE49-F238E27FC236}">
                <a16:creationId xmlns:a16="http://schemas.microsoft.com/office/drawing/2014/main" id="{C3098D38-8C41-44B2-9276-D9BEF919932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E18B5F-E0F6-4AE6-929A-47DBDC514879}"/>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281465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273C-9937-46B0-8C66-C6A3DB9295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DB96A4A-874E-4825-9E02-4F261A23C5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A9953D-D2E3-47B7-AC5D-D6342BE359A6}"/>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5" name="Footer Placeholder 4">
            <a:extLst>
              <a:ext uri="{FF2B5EF4-FFF2-40B4-BE49-F238E27FC236}">
                <a16:creationId xmlns:a16="http://schemas.microsoft.com/office/drawing/2014/main" id="{FCD60244-9C05-47D5-B08D-3D0F33E5FA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CB59F9-FBD9-4246-9092-707ADBF97849}"/>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273201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097EB-A184-4F2B-A730-56D78157B3F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ECF332D-5276-4EA8-A32E-C3FD05D14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20E2297-7241-40C8-B74C-A346AE9F5B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AA71FE0-2492-4C0F-BBE6-AFE6EB663210}"/>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6" name="Footer Placeholder 5">
            <a:extLst>
              <a:ext uri="{FF2B5EF4-FFF2-40B4-BE49-F238E27FC236}">
                <a16:creationId xmlns:a16="http://schemas.microsoft.com/office/drawing/2014/main" id="{A3E9F8B0-1038-4044-9F5B-F8FAE78EF9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98288F-8E03-46DE-9B7F-368479F74EFD}"/>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394859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E36D-D643-458F-BD29-6404FA5649E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0CBA749-6EE0-4B50-82B1-D1288A181B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C51529-034B-459A-9555-D364BF9BE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1B2631A-9DBB-4F1E-8BAE-B6433C4757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E24196-E50D-402D-AD69-4F710AA196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E37DEAF-3026-43EF-9553-40BC7144430B}"/>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8" name="Footer Placeholder 7">
            <a:extLst>
              <a:ext uri="{FF2B5EF4-FFF2-40B4-BE49-F238E27FC236}">
                <a16:creationId xmlns:a16="http://schemas.microsoft.com/office/drawing/2014/main" id="{AC16ED6F-3495-4D99-BDCA-90A7C6D132D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5189475-E022-4DDA-B30E-647A62408C15}"/>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304552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718E2-E6B0-4B94-938C-00CB68C2BF1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4690FB9-CA36-4174-B01A-8066897046E6}"/>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4" name="Footer Placeholder 3">
            <a:extLst>
              <a:ext uri="{FF2B5EF4-FFF2-40B4-BE49-F238E27FC236}">
                <a16:creationId xmlns:a16="http://schemas.microsoft.com/office/drawing/2014/main" id="{2304229B-DCBB-4D32-B7B6-35370CD16C1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1FA9B32-3D7D-420B-B07A-36DF5E48EB55}"/>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57971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FBD3C-4709-4CF0-9B49-424EB9C83A1E}"/>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3" name="Footer Placeholder 2">
            <a:extLst>
              <a:ext uri="{FF2B5EF4-FFF2-40B4-BE49-F238E27FC236}">
                <a16:creationId xmlns:a16="http://schemas.microsoft.com/office/drawing/2014/main" id="{7F9D751E-A4F6-4B18-A8A5-B270F195F27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595DC68-6133-42BE-ACDD-948F3616E61A}"/>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351620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2D1A-856F-48B4-9A84-B1FF447C8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633D099-0446-4BEE-A5A0-488636370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156BB2E-034D-4D4B-BBE0-6B69536ED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911CB-351D-439E-A2C1-3A1539254903}"/>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6" name="Footer Placeholder 5">
            <a:extLst>
              <a:ext uri="{FF2B5EF4-FFF2-40B4-BE49-F238E27FC236}">
                <a16:creationId xmlns:a16="http://schemas.microsoft.com/office/drawing/2014/main" id="{55E24BCE-FCC0-4E2A-8D1A-316287E4A20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6A114F8-4EBF-47E4-A575-80753936584E}"/>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120546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4D44-1DA4-477C-8B65-E58A1283B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D5AF162-2C3C-4873-82AE-FDAD80345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4DCA118-F22E-46A8-AAC6-4A101849D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2DE593-AF84-4E2E-B86D-AA8AE4555F14}"/>
              </a:ext>
            </a:extLst>
          </p:cNvPr>
          <p:cNvSpPr>
            <a:spLocks noGrp="1"/>
          </p:cNvSpPr>
          <p:nvPr>
            <p:ph type="dt" sz="half" idx="10"/>
          </p:nvPr>
        </p:nvSpPr>
        <p:spPr/>
        <p:txBody>
          <a:bodyPr/>
          <a:lstStyle/>
          <a:p>
            <a:fld id="{17D048FE-E867-4069-BA48-F296935875BB}" type="datetimeFigureOut">
              <a:rPr lang="en-CA" smtClean="0"/>
              <a:t>2020-10-22</a:t>
            </a:fld>
            <a:endParaRPr lang="en-CA"/>
          </a:p>
        </p:txBody>
      </p:sp>
      <p:sp>
        <p:nvSpPr>
          <p:cNvPr id="6" name="Footer Placeholder 5">
            <a:extLst>
              <a:ext uri="{FF2B5EF4-FFF2-40B4-BE49-F238E27FC236}">
                <a16:creationId xmlns:a16="http://schemas.microsoft.com/office/drawing/2014/main" id="{30E6040C-2CF6-4B2A-812E-C241241C72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68FBFAF-C41A-47EC-A682-A9A09C83E2CA}"/>
              </a:ext>
            </a:extLst>
          </p:cNvPr>
          <p:cNvSpPr>
            <a:spLocks noGrp="1"/>
          </p:cNvSpPr>
          <p:nvPr>
            <p:ph type="sldNum" sz="quarter" idx="12"/>
          </p:nvPr>
        </p:nvSpPr>
        <p:spPr/>
        <p:txBody>
          <a:bodyPr/>
          <a:lstStyle/>
          <a:p>
            <a:fld id="{C2D8BCE2-429B-4B1F-9D53-D17BDE340031}" type="slidenum">
              <a:rPr lang="en-CA" smtClean="0"/>
              <a:t>‹#›</a:t>
            </a:fld>
            <a:endParaRPr lang="en-CA"/>
          </a:p>
        </p:txBody>
      </p:sp>
    </p:spTree>
    <p:extLst>
      <p:ext uri="{BB962C8B-B14F-4D97-AF65-F5344CB8AC3E}">
        <p14:creationId xmlns:p14="http://schemas.microsoft.com/office/powerpoint/2010/main" val="424806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0ED3C-CAFB-4399-A66F-067A44059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18B596-6C7B-4E04-96AE-CB5AB36EF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811FC6-7614-438B-BC3F-EB702016F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048FE-E867-4069-BA48-F296935875BB}" type="datetimeFigureOut">
              <a:rPr lang="en-CA" smtClean="0"/>
              <a:t>2020-10-22</a:t>
            </a:fld>
            <a:endParaRPr lang="en-CA"/>
          </a:p>
        </p:txBody>
      </p:sp>
      <p:sp>
        <p:nvSpPr>
          <p:cNvPr id="5" name="Footer Placeholder 4">
            <a:extLst>
              <a:ext uri="{FF2B5EF4-FFF2-40B4-BE49-F238E27FC236}">
                <a16:creationId xmlns:a16="http://schemas.microsoft.com/office/drawing/2014/main" id="{C6428499-C521-4C98-8CD1-1F3D5906A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DA742B6-F864-4482-AC70-71DD2773B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8BCE2-429B-4B1F-9D53-D17BDE340031}" type="slidenum">
              <a:rPr lang="en-CA" smtClean="0"/>
              <a:t>‹#›</a:t>
            </a:fld>
            <a:endParaRPr lang="en-CA"/>
          </a:p>
        </p:txBody>
      </p:sp>
    </p:spTree>
    <p:extLst>
      <p:ext uri="{BB962C8B-B14F-4D97-AF65-F5344CB8AC3E}">
        <p14:creationId xmlns:p14="http://schemas.microsoft.com/office/powerpoint/2010/main" val="265447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fr.wikipedia.org/wiki/Anasazis" TargetMode="External"/><Relationship Id="rId13" Type="http://schemas.openxmlformats.org/officeDocument/2006/relationships/hyperlink" Target="https://fr.wikipedia.org/wiki/Zu%C3%B1i" TargetMode="External"/><Relationship Id="rId3" Type="http://schemas.openxmlformats.org/officeDocument/2006/relationships/hyperlink" Target="https://fr.wikipedia.org/wiki/Rio_Balsas" TargetMode="External"/><Relationship Id="rId7" Type="http://schemas.openxmlformats.org/officeDocument/2006/relationships/hyperlink" Target="https://fr.wikipedia.org/wiki/Yucatan" TargetMode="External"/><Relationship Id="rId12" Type="http://schemas.openxmlformats.org/officeDocument/2006/relationships/hyperlink" Target="https://fr.wikipedia.org/wiki/Hopis" TargetMode="External"/><Relationship Id="rId17" Type="http://schemas.openxmlformats.org/officeDocument/2006/relationships/hyperlink" Target="https://fr.wikipedia.org/wiki/XVIe_si%C3%A8cle" TargetMode="External"/><Relationship Id="rId2" Type="http://schemas.openxmlformats.org/officeDocument/2006/relationships/hyperlink" Target="https://fr.wikipedia.org/wiki/T%C3%A9osinte" TargetMode="External"/><Relationship Id="rId16" Type="http://schemas.openxmlformats.org/officeDocument/2006/relationships/hyperlink" Target="https://fr.wikipedia.org/wiki/Codex_de_Florence" TargetMode="External"/><Relationship Id="rId1" Type="http://schemas.openxmlformats.org/officeDocument/2006/relationships/slideLayout" Target="../slideLayouts/slideLayout2.xml"/><Relationship Id="rId6" Type="http://schemas.openxmlformats.org/officeDocument/2006/relationships/hyperlink" Target="https://fr.wikipedia.org/wiki/Centre_du_Mexique" TargetMode="External"/><Relationship Id="rId11" Type="http://schemas.openxmlformats.org/officeDocument/2006/relationships/hyperlink" Target="https://fr.wikipedia.org/wiki/Pueblos" TargetMode="External"/><Relationship Id="rId5" Type="http://schemas.openxmlformats.org/officeDocument/2006/relationships/hyperlink" Target="https://fr.wikipedia.org/wiki/M%C3%A9soam%C3%A9rique" TargetMode="External"/><Relationship Id="rId15" Type="http://schemas.openxmlformats.org/officeDocument/2006/relationships/image" Target="../media/image17.jpeg"/><Relationship Id="rId10" Type="http://schemas.openxmlformats.org/officeDocument/2006/relationships/hyperlink" Target="https://fr.wikipedia.org/wiki/Arizona" TargetMode="External"/><Relationship Id="rId4" Type="http://schemas.openxmlformats.org/officeDocument/2006/relationships/hyperlink" Target="https://fr.wikipedia.org/wiki/Am%C3%A9rique_centrale" TargetMode="External"/><Relationship Id="rId9" Type="http://schemas.openxmlformats.org/officeDocument/2006/relationships/hyperlink" Target="https://fr.wikipedia.org/wiki/Ma%C3%AFs_corn%C3%A9" TargetMode="External"/><Relationship Id="rId14" Type="http://schemas.openxmlformats.org/officeDocument/2006/relationships/hyperlink" Target="https://fr.wikipedia.org/wiki/Ma%C3%AFs#cite_note-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fr.wikipedia.org/wiki/Hochelaga_(villag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fr.wikipedia.org/wiki/Trois_s%C5%93urs_(agricultur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ociétés et Territoires - Lire l'organisation - Les Iroquoiens - Les  Iroquoiens vers 1500">
            <a:extLst>
              <a:ext uri="{FF2B5EF4-FFF2-40B4-BE49-F238E27FC236}">
                <a16:creationId xmlns:a16="http://schemas.microsoft.com/office/drawing/2014/main" id="{1B26F394-A684-4D3A-A5D5-DBD4F37B4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39" r="15880" b="-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4"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81470-A4F0-4388-A92E-6902B4B3B836}"/>
              </a:ext>
            </a:extLst>
          </p:cNvPr>
          <p:cNvSpPr>
            <a:spLocks noGrp="1"/>
          </p:cNvSpPr>
          <p:nvPr>
            <p:ph type="ctrTitle"/>
          </p:nvPr>
        </p:nvSpPr>
        <p:spPr>
          <a:xfrm>
            <a:off x="404553" y="3091928"/>
            <a:ext cx="9078562" cy="2387600"/>
          </a:xfrm>
        </p:spPr>
        <p:txBody>
          <a:bodyPr>
            <a:normAutofit/>
          </a:bodyPr>
          <a:lstStyle/>
          <a:p>
            <a:pPr algn="l"/>
            <a:r>
              <a:rPr lang="en-CA" sz="6600"/>
              <a:t>Les Trois Soeurs</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9B776FA-BF3E-4D0D-849B-8D9DC38522E6}"/>
              </a:ext>
            </a:extLst>
          </p:cNvPr>
          <p:cNvSpPr>
            <a:spLocks noGrp="1"/>
          </p:cNvSpPr>
          <p:nvPr>
            <p:ph type="subTitle" idx="1"/>
          </p:nvPr>
        </p:nvSpPr>
        <p:spPr>
          <a:xfrm>
            <a:off x="404553" y="5624945"/>
            <a:ext cx="9078562" cy="592975"/>
          </a:xfrm>
        </p:spPr>
        <p:txBody>
          <a:bodyPr anchor="ctr">
            <a:normAutofit/>
          </a:bodyPr>
          <a:lstStyle/>
          <a:p>
            <a:pPr algn="l"/>
            <a:r>
              <a:rPr lang="en-CA"/>
              <a:t>Par Sinthia Cousineau</a:t>
            </a:r>
          </a:p>
        </p:txBody>
      </p:sp>
    </p:spTree>
    <p:extLst>
      <p:ext uri="{BB962C8B-B14F-4D97-AF65-F5344CB8AC3E}">
        <p14:creationId xmlns:p14="http://schemas.microsoft.com/office/powerpoint/2010/main" val="255773191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6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 ">
            <a:extLst>
              <a:ext uri="{FF2B5EF4-FFF2-40B4-BE49-F238E27FC236}">
                <a16:creationId xmlns:a16="http://schemas.microsoft.com/office/drawing/2014/main" id="{A8EE1DCC-2C05-4062-9C29-608E61EA37F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06" b="4265"/>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DE020F4-CAC8-4100-BD6C-B7C6E3BF8396}"/>
              </a:ext>
            </a:extLst>
          </p:cNvPr>
          <p:cNvSpPr>
            <a:spLocks noGrp="1" noChangeArrowheads="1"/>
          </p:cNvSpPr>
          <p:nvPr>
            <p:ph type="title"/>
          </p:nvPr>
        </p:nvSpPr>
        <p:spPr bwMode="auto">
          <a:xfrm>
            <a:off x="9173229" y="614867"/>
            <a:ext cx="2900402" cy="212879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lang="fr-FR" sz="2800" dirty="0"/>
            </a:br>
            <a:r>
              <a:rPr lang="fr-FR" sz="2800" b="0" i="0" dirty="0">
                <a:solidFill>
                  <a:srgbClr val="222222"/>
                </a:solidFill>
                <a:effectLst/>
                <a:latin typeface="Google Sans"/>
              </a:rPr>
              <a:t>Meule à main, meule inférieure et grains de maïs carbonisés</a:t>
            </a:r>
            <a:endParaRPr kumimoji="0" lang="fr-FR" altLang="en-US" sz="4800" b="0" i="0" u="none" strike="noStrike" cap="none" normalizeH="0" baseline="0" dirty="0">
              <a:ln>
                <a:noFill/>
              </a:ln>
              <a:solidFill>
                <a:schemeClr val="tx1"/>
              </a:solidFill>
              <a:effectLst/>
              <a:latin typeface="Arial" panose="020B0604020202020204" pitchFamily="34" charset="0"/>
            </a:endParaRPr>
          </a:p>
        </p:txBody>
      </p:sp>
      <p:pic>
        <p:nvPicPr>
          <p:cNvPr id="12" name="Content Placeholder 4" descr="A picture containing fruit, food, covered&#10;&#10;Description automatically generated">
            <a:extLst>
              <a:ext uri="{FF2B5EF4-FFF2-40B4-BE49-F238E27FC236}">
                <a16:creationId xmlns:a16="http://schemas.microsoft.com/office/drawing/2014/main" id="{D3EC4EDA-9F5F-4265-B95B-4A9E01907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101" y="3527131"/>
            <a:ext cx="3304168" cy="2397809"/>
          </a:xfrm>
          <a:prstGeom prst="rect">
            <a:avLst/>
          </a:prstGeom>
        </p:spPr>
      </p:pic>
    </p:spTree>
    <p:extLst>
      <p:ext uri="{BB962C8B-B14F-4D97-AF65-F5344CB8AC3E}">
        <p14:creationId xmlns:p14="http://schemas.microsoft.com/office/powerpoint/2010/main" val="309806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BD446-AB62-4D08-92D7-C825E10EF70A}"/>
              </a:ext>
            </a:extLst>
          </p:cNvPr>
          <p:cNvSpPr>
            <a:spLocks noGrp="1"/>
          </p:cNvSpPr>
          <p:nvPr>
            <p:ph type="title"/>
          </p:nvPr>
        </p:nvSpPr>
        <p:spPr>
          <a:xfrm>
            <a:off x="239062" y="-363984"/>
            <a:ext cx="4334037" cy="4029094"/>
          </a:xfrm>
          <a:noFill/>
        </p:spPr>
        <p:txBody>
          <a:bodyPr vert="horz" lIns="91440" tIns="45720" rIns="91440" bIns="45720" rtlCol="0" anchor="b">
            <a:normAutofit/>
          </a:bodyPr>
          <a:lstStyle/>
          <a:p>
            <a:pPr algn="ctr"/>
            <a:br>
              <a:rPr lang="fr-FR" dirty="0">
                <a:solidFill>
                  <a:schemeClr val="bg1"/>
                </a:solidFill>
              </a:rPr>
            </a:br>
            <a:r>
              <a:rPr lang="fr-FR" dirty="0">
                <a:solidFill>
                  <a:schemeClr val="bg1"/>
                </a:solidFill>
              </a:rPr>
              <a:t>‘’</a:t>
            </a:r>
            <a:r>
              <a:rPr lang="fr-FR" b="0" i="0" dirty="0">
                <a:solidFill>
                  <a:schemeClr val="bg1"/>
                </a:solidFill>
                <a:effectLst/>
                <a:latin typeface="Google Sans"/>
              </a:rPr>
              <a:t>Femmes au travail de moudre du maïs ’’ </a:t>
            </a:r>
            <a:br>
              <a:rPr lang="fr-FR" b="0" i="0" dirty="0">
                <a:solidFill>
                  <a:schemeClr val="bg1"/>
                </a:solidFill>
                <a:effectLst/>
                <a:latin typeface="Google Sans"/>
              </a:rPr>
            </a:br>
            <a:r>
              <a:rPr lang="fr-FR" sz="2800" b="0" i="0" dirty="0">
                <a:solidFill>
                  <a:schemeClr val="bg1"/>
                </a:solidFill>
                <a:effectLst/>
                <a:latin typeface="Google Sans"/>
              </a:rPr>
              <a:t>représenté par</a:t>
            </a:r>
            <a:br>
              <a:rPr lang="fr-FR" sz="2800" b="0" i="0" dirty="0">
                <a:solidFill>
                  <a:schemeClr val="bg1"/>
                </a:solidFill>
                <a:effectLst/>
                <a:latin typeface="Google Sans"/>
              </a:rPr>
            </a:br>
            <a:r>
              <a:rPr lang="fr-FR" sz="2800" b="0" i="0" dirty="0">
                <a:solidFill>
                  <a:schemeClr val="bg1"/>
                </a:solidFill>
                <a:effectLst/>
                <a:latin typeface="Google Sans"/>
              </a:rPr>
              <a:t> Le Jésuite François Du </a:t>
            </a:r>
            <a:r>
              <a:rPr lang="fr-FR" sz="2800" b="0" i="0" dirty="0" err="1">
                <a:solidFill>
                  <a:schemeClr val="bg1"/>
                </a:solidFill>
                <a:effectLst/>
                <a:latin typeface="Google Sans"/>
              </a:rPr>
              <a:t>Cruex</a:t>
            </a:r>
            <a:endParaRPr lang="en-US" dirty="0">
              <a:solidFill>
                <a:schemeClr val="bg1"/>
              </a:solidFill>
            </a:endParaRPr>
          </a:p>
        </p:txBody>
      </p:sp>
      <p:pic>
        <p:nvPicPr>
          <p:cNvPr id="5" name="Content Placeholder 4" descr="A picture containing book, text, sitting, person&#10;&#10;Description automatically generated">
            <a:extLst>
              <a:ext uri="{FF2B5EF4-FFF2-40B4-BE49-F238E27FC236}">
                <a16:creationId xmlns:a16="http://schemas.microsoft.com/office/drawing/2014/main" id="{9754CC4D-7E45-4769-8C4D-7965784C67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790" r="-1" b="-1"/>
          <a:stretch/>
        </p:blipFill>
        <p:spPr>
          <a:xfrm>
            <a:off x="4654297" y="10"/>
            <a:ext cx="7537704" cy="6857990"/>
          </a:xfrm>
          <a:prstGeom prst="rect">
            <a:avLst/>
          </a:prstGeom>
        </p:spPr>
      </p:pic>
    </p:spTree>
    <p:extLst>
      <p:ext uri="{BB962C8B-B14F-4D97-AF65-F5344CB8AC3E}">
        <p14:creationId xmlns:p14="http://schemas.microsoft.com/office/powerpoint/2010/main" val="82872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DEE7B-138C-4717-B94A-843CA3CE3368}"/>
              </a:ext>
            </a:extLst>
          </p:cNvPr>
          <p:cNvSpPr>
            <a:spLocks noGrp="1"/>
          </p:cNvSpPr>
          <p:nvPr>
            <p:ph idx="1"/>
          </p:nvPr>
        </p:nvSpPr>
        <p:spPr/>
        <p:txBody>
          <a:bodyPr>
            <a:normAutofit fontScale="92500" lnSpcReduction="10000"/>
          </a:bodyPr>
          <a:lstStyle/>
          <a:p>
            <a:r>
              <a:rPr lang="fr-FR" dirty="0"/>
              <a:t>Les Trois </a:t>
            </a:r>
            <a:r>
              <a:rPr lang="fr-FR" dirty="0" err="1"/>
              <a:t>Soeurs</a:t>
            </a:r>
            <a:r>
              <a:rPr lang="fr-FR" dirty="0"/>
              <a:t> « Issue du mythe iroquois de la Création, une légende veut que les Trois Sœurs, trois inséparables, aient poussé sur la tombe de la Mère Terre, morte d’avoir accouché de jumeaux. </a:t>
            </a:r>
          </a:p>
          <a:p>
            <a:r>
              <a:rPr lang="fr-FR" dirty="0"/>
              <a:t>Ces plantes ont permis de nourrir les jumeaux et d’assurer la survie de la population iroquoise. </a:t>
            </a:r>
          </a:p>
          <a:p>
            <a:r>
              <a:rPr lang="fr-FR" dirty="0"/>
              <a:t>.Historiquement, les Iroquoiens sont un peuple sédentaire et agricole. Leur alimentation est principalement basée sur la culture du maïs, du haricot et de la courge dont ils nomment les « Trois Sœurs ». </a:t>
            </a:r>
          </a:p>
          <a:p>
            <a:r>
              <a:rPr lang="fr-FR" dirty="0"/>
              <a:t>Grâce à leurs terres fertiles et propices pour l’agriculture, les Mohawks ont continué et développé leurs traditions agricoles en introduisant l’utilisation des techniques agricoles modernes. </a:t>
            </a:r>
            <a:endParaRPr lang="en-CA" dirty="0"/>
          </a:p>
        </p:txBody>
      </p:sp>
      <p:sp>
        <p:nvSpPr>
          <p:cNvPr id="4" name="Rectangle 1">
            <a:extLst>
              <a:ext uri="{FF2B5EF4-FFF2-40B4-BE49-F238E27FC236}">
                <a16:creationId xmlns:a16="http://schemas.microsoft.com/office/drawing/2014/main" id="{44399A40-A6D3-42D5-8860-766539932C33}"/>
              </a:ext>
            </a:extLst>
          </p:cNvPr>
          <p:cNvSpPr>
            <a:spLocks noGrp="1" noChangeArrowheads="1"/>
          </p:cNvSpPr>
          <p:nvPr>
            <p:ph type="title"/>
          </p:nvPr>
        </p:nvSpPr>
        <p:spPr bwMode="auto">
          <a:xfrm>
            <a:off x="726232" y="591624"/>
            <a:ext cx="1476366" cy="7232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2100" dirty="0">
                <a:solidFill>
                  <a:srgbClr val="222222"/>
                </a:solidFill>
                <a:latin typeface="Google Sans"/>
                <a:cs typeface="Arial" panose="020B0604020202020204" pitchFamily="34" charset="0"/>
              </a:rPr>
              <a:t>G</a:t>
            </a:r>
            <a:r>
              <a:rPr kumimoji="0" lang="fr-FR" altLang="en-US" sz="2100" b="0" i="0" u="none" strike="noStrike" cap="none" normalizeH="0" baseline="0" dirty="0">
                <a:ln>
                  <a:noFill/>
                </a:ln>
                <a:solidFill>
                  <a:srgbClr val="222222"/>
                </a:solidFill>
                <a:effectLst/>
                <a:latin typeface="Google Sans"/>
                <a:cs typeface="Arial" panose="020B0604020202020204" pitchFamily="34" charset="0"/>
              </a:rPr>
              <a:t>ens de Maïs</a:t>
            </a:r>
            <a:endParaRPr kumimoji="0" lang="fr-FR" altLang="en-US"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en-US" sz="800" b="0" i="0" u="none" strike="noStrike" cap="none" normalizeH="0" baseline="0" dirty="0">
                <a:ln>
                  <a:noFill/>
                </a:ln>
                <a:solidFill>
                  <a:schemeClr val="tx1"/>
                </a:solidFill>
                <a:effectLst/>
              </a:rPr>
            </a:b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65469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CEFE-684E-4414-A730-6A9B212C772C}"/>
              </a:ext>
            </a:extLst>
          </p:cNvPr>
          <p:cNvSpPr>
            <a:spLocks noGrp="1"/>
          </p:cNvSpPr>
          <p:nvPr>
            <p:ph type="title"/>
          </p:nvPr>
        </p:nvSpPr>
        <p:spPr>
          <a:xfrm>
            <a:off x="4468281" y="951084"/>
            <a:ext cx="5024557" cy="1100673"/>
          </a:xfrm>
        </p:spPr>
        <p:txBody>
          <a:bodyPr anchor="b">
            <a:noAutofit/>
          </a:bodyPr>
          <a:lstStyle/>
          <a:p>
            <a:r>
              <a:rPr lang="fr-FR" sz="3600" b="1" i="0" dirty="0">
                <a:effectLst/>
                <a:latin typeface="Arial" panose="020B0604020202020204" pitchFamily="34" charset="0"/>
              </a:rPr>
              <a:t>Origines au Mexique</a:t>
            </a:r>
            <a:br>
              <a:rPr lang="fr-FR" sz="3600" b="1" i="0" dirty="0">
                <a:effectLst/>
                <a:latin typeface="Arial" panose="020B0604020202020204" pitchFamily="34" charset="0"/>
              </a:rPr>
            </a:br>
            <a:br>
              <a:rPr lang="fr-FR" sz="3600" dirty="0"/>
            </a:br>
            <a:endParaRPr lang="en-CA" sz="3600" dirty="0"/>
          </a:p>
        </p:txBody>
      </p:sp>
      <p:sp>
        <p:nvSpPr>
          <p:cNvPr id="3" name="Content Placeholder 2">
            <a:extLst>
              <a:ext uri="{FF2B5EF4-FFF2-40B4-BE49-F238E27FC236}">
                <a16:creationId xmlns:a16="http://schemas.microsoft.com/office/drawing/2014/main" id="{8F97387B-2363-4941-B4FA-AF3C0ADA95EE}"/>
              </a:ext>
            </a:extLst>
          </p:cNvPr>
          <p:cNvSpPr>
            <a:spLocks noGrp="1"/>
          </p:cNvSpPr>
          <p:nvPr>
            <p:ph idx="1"/>
          </p:nvPr>
        </p:nvSpPr>
        <p:spPr>
          <a:xfrm>
            <a:off x="4385389" y="2267414"/>
            <a:ext cx="7166532" cy="3956406"/>
          </a:xfrm>
        </p:spPr>
        <p:txBody>
          <a:bodyPr>
            <a:normAutofit lnSpcReduction="10000"/>
          </a:bodyPr>
          <a:lstStyle/>
          <a:p>
            <a:r>
              <a:rPr lang="fr-FR" sz="2000" b="0" i="0" dirty="0">
                <a:effectLst/>
                <a:latin typeface="Arial" panose="020B0604020202020204" pitchFamily="34" charset="0"/>
              </a:rPr>
              <a:t>L'histoire du maïs commence par la culture de la </a:t>
            </a:r>
            <a:r>
              <a:rPr lang="fr-FR" sz="2000" b="0" i="0" u="none" strike="noStrike" dirty="0">
                <a:effectLst/>
                <a:latin typeface="Arial" panose="020B0604020202020204" pitchFamily="34" charset="0"/>
                <a:hlinkClick r:id="rId2" tooltip="Téosinte"/>
              </a:rPr>
              <a:t>téosinte</a:t>
            </a:r>
            <a:r>
              <a:rPr lang="fr-FR" sz="2000" b="0" i="0" dirty="0">
                <a:effectLst/>
                <a:latin typeface="Arial" panose="020B0604020202020204" pitchFamily="34" charset="0"/>
              </a:rPr>
              <a:t> il y a 9 000 ans au Mexique dans la haute vallée du </a:t>
            </a:r>
            <a:r>
              <a:rPr lang="fr-FR" sz="2000" b="0" i="0" u="none" strike="noStrike" dirty="0">
                <a:effectLst/>
                <a:latin typeface="Arial" panose="020B0604020202020204" pitchFamily="34" charset="0"/>
                <a:hlinkClick r:id="rId3" tooltip="Rio Balsas"/>
              </a:rPr>
              <a:t>Rio Balsas</a:t>
            </a:r>
            <a:r>
              <a:rPr lang="fr-FR" sz="2000" b="0" i="0" dirty="0">
                <a:effectLst/>
                <a:latin typeface="Arial" panose="020B0604020202020204" pitchFamily="34" charset="0"/>
              </a:rPr>
              <a:t>.</a:t>
            </a:r>
          </a:p>
          <a:p>
            <a:r>
              <a:rPr lang="fr-FR" sz="2000" b="0" i="0" dirty="0">
                <a:effectLst/>
                <a:latin typeface="Arial" panose="020B0604020202020204" pitchFamily="34" charset="0"/>
              </a:rPr>
              <a:t> À partir de -3000, on trouve du maïs dans toutes les basses terres de l'</a:t>
            </a:r>
            <a:r>
              <a:rPr lang="fr-FR" sz="2000" b="0" i="0" u="none" strike="noStrike" dirty="0">
                <a:effectLst/>
                <a:latin typeface="Arial" panose="020B0604020202020204" pitchFamily="34" charset="0"/>
                <a:hlinkClick r:id="rId4" tooltip="Amérique centrale"/>
              </a:rPr>
              <a:t>Amérique centrale</a:t>
            </a:r>
            <a:r>
              <a:rPr lang="fr-FR" sz="2000" u="none" strike="noStrike" dirty="0">
                <a:latin typeface="Arial" panose="020B0604020202020204" pitchFamily="34" charset="0"/>
              </a:rPr>
              <a:t>.</a:t>
            </a:r>
          </a:p>
          <a:p>
            <a:r>
              <a:rPr lang="fr-FR" sz="2000" b="0" i="0" dirty="0">
                <a:effectLst/>
                <a:latin typeface="Arial" panose="020B0604020202020204" pitchFamily="34" charset="0"/>
              </a:rPr>
              <a:t>Les peuples </a:t>
            </a:r>
            <a:r>
              <a:rPr lang="fr-FR" sz="2000" b="0" i="0" u="none" strike="noStrike" dirty="0">
                <a:effectLst/>
                <a:latin typeface="Arial" panose="020B0604020202020204" pitchFamily="34" charset="0"/>
                <a:hlinkClick r:id="rId5" tooltip="Mésoamérique"/>
              </a:rPr>
              <a:t>mésoaméricains</a:t>
            </a:r>
            <a:r>
              <a:rPr lang="fr-FR" sz="2000" b="0" i="0" dirty="0">
                <a:effectLst/>
                <a:latin typeface="Arial" panose="020B0604020202020204" pitchFamily="34" charset="0"/>
              </a:rPr>
              <a:t> du </a:t>
            </a:r>
            <a:r>
              <a:rPr lang="fr-FR" sz="2000" b="0" i="0" u="none" strike="noStrike" dirty="0">
                <a:effectLst/>
                <a:latin typeface="Arial" panose="020B0604020202020204" pitchFamily="34" charset="0"/>
                <a:hlinkClick r:id="rId6" tooltip="Centre du Mexique"/>
              </a:rPr>
              <a:t>centre du Mexique</a:t>
            </a:r>
            <a:r>
              <a:rPr lang="fr-FR" sz="2000" b="0" i="0" dirty="0">
                <a:effectLst/>
                <a:latin typeface="Arial" panose="020B0604020202020204" pitchFamily="34" charset="0"/>
              </a:rPr>
              <a:t> et du </a:t>
            </a:r>
            <a:r>
              <a:rPr lang="fr-FR" sz="2000" b="0" i="0" u="none" strike="noStrike" dirty="0">
                <a:effectLst/>
                <a:latin typeface="Arial" panose="020B0604020202020204" pitchFamily="34" charset="0"/>
                <a:hlinkClick r:id="rId7" tooltip="Yucatan"/>
              </a:rPr>
              <a:t>Yucatan</a:t>
            </a:r>
            <a:r>
              <a:rPr lang="fr-FR" sz="2000" b="0" i="0" dirty="0">
                <a:effectLst/>
                <a:latin typeface="Arial" panose="020B0604020202020204" pitchFamily="34" charset="0"/>
              </a:rPr>
              <a:t> en étaient très dépendants. Vers l'an 1000, le </a:t>
            </a:r>
            <a:r>
              <a:rPr lang="fr-FR" sz="2000" b="0" i="0" u="none" strike="noStrike" dirty="0">
                <a:effectLst/>
                <a:latin typeface="Arial" panose="020B0604020202020204" pitchFamily="34" charset="0"/>
                <a:hlinkClick r:id="rId8" tooltip="Anasazis"/>
              </a:rPr>
              <a:t>peuple anasazi</a:t>
            </a:r>
            <a:r>
              <a:rPr lang="fr-FR" sz="2000" b="0" i="0" dirty="0">
                <a:effectLst/>
                <a:latin typeface="Arial" panose="020B0604020202020204" pitchFamily="34" charset="0"/>
              </a:rPr>
              <a:t> a probablement contribué à adapter le maïs aux zones tempérées et à créer le </a:t>
            </a:r>
            <a:r>
              <a:rPr lang="fr-FR" sz="2000" b="0" i="0" u="none" strike="noStrike" dirty="0">
                <a:effectLst/>
                <a:latin typeface="Arial" panose="020B0604020202020204" pitchFamily="34" charset="0"/>
                <a:hlinkClick r:id="rId9" tooltip="Maïs corné"/>
              </a:rPr>
              <a:t>maïs corné</a:t>
            </a:r>
            <a:r>
              <a:rPr lang="fr-FR" sz="2000" baseline="30000" dirty="0">
                <a:latin typeface="Arial" panose="020B0604020202020204" pitchFamily="34" charset="0"/>
              </a:rPr>
              <a:t>7</a:t>
            </a:r>
            <a:r>
              <a:rPr lang="fr-FR" sz="2000" b="0" i="0" dirty="0">
                <a:effectLst/>
                <a:latin typeface="Arial" panose="020B0604020202020204" pitchFamily="34" charset="0"/>
              </a:rPr>
              <a:t>.</a:t>
            </a:r>
          </a:p>
          <a:p>
            <a:r>
              <a:rPr lang="fr-FR" sz="2000" b="0" i="0" dirty="0">
                <a:effectLst/>
                <a:latin typeface="Arial" panose="020B0604020202020204" pitchFamily="34" charset="0"/>
              </a:rPr>
              <a:t> En </a:t>
            </a:r>
            <a:r>
              <a:rPr lang="fr-FR" sz="2000" b="0" i="0" u="none" strike="noStrike" dirty="0">
                <a:effectLst/>
                <a:latin typeface="Arial" panose="020B0604020202020204" pitchFamily="34" charset="0"/>
                <a:hlinkClick r:id="rId10" tooltip="Arizona"/>
              </a:rPr>
              <a:t>Arizona</a:t>
            </a:r>
            <a:r>
              <a:rPr lang="fr-FR" sz="2000" b="0" i="0" dirty="0">
                <a:effectLst/>
                <a:latin typeface="Arial" panose="020B0604020202020204" pitchFamily="34" charset="0"/>
              </a:rPr>
              <a:t>, pays des « </a:t>
            </a:r>
            <a:r>
              <a:rPr lang="fr-FR" sz="2000" b="0" i="0" u="none" strike="noStrike" dirty="0">
                <a:effectLst/>
                <a:latin typeface="Arial" panose="020B0604020202020204" pitchFamily="34" charset="0"/>
                <a:hlinkClick r:id="rId11" tooltip="Pueblos"/>
              </a:rPr>
              <a:t>indiens Pueblos</a:t>
            </a:r>
            <a:r>
              <a:rPr lang="fr-FR" sz="2000" b="0" i="0" dirty="0">
                <a:effectLst/>
                <a:latin typeface="Arial" panose="020B0604020202020204" pitchFamily="34" charset="0"/>
              </a:rPr>
              <a:t> » (</a:t>
            </a:r>
            <a:r>
              <a:rPr lang="fr-FR" sz="2000" b="0" i="0" u="none" strike="noStrike" dirty="0">
                <a:effectLst/>
                <a:latin typeface="Arial" panose="020B0604020202020204" pitchFamily="34" charset="0"/>
                <a:hlinkClick r:id="rId12" tooltip="Hopis"/>
              </a:rPr>
              <a:t>Hopis</a:t>
            </a:r>
            <a:r>
              <a:rPr lang="fr-FR" sz="2000" b="0" i="0" dirty="0">
                <a:effectLst/>
                <a:latin typeface="Arial" panose="020B0604020202020204" pitchFamily="34" charset="0"/>
              </a:rPr>
              <a:t> et </a:t>
            </a:r>
            <a:r>
              <a:rPr lang="fr-FR" sz="2000" b="0" i="0" u="none" strike="noStrike" dirty="0">
                <a:effectLst/>
                <a:latin typeface="Arial" panose="020B0604020202020204" pitchFamily="34" charset="0"/>
                <a:hlinkClick r:id="rId13" tooltip="Zuñi"/>
              </a:rPr>
              <a:t>Zunis</a:t>
            </a:r>
            <a:r>
              <a:rPr lang="fr-FR" sz="2000" b="0" i="0" dirty="0">
                <a:effectLst/>
                <a:latin typeface="Arial" panose="020B0604020202020204" pitchFamily="34" charset="0"/>
              </a:rPr>
              <a:t>), le maïs est alors considéré comme l'enfant des dieux, symbole de vie</a:t>
            </a:r>
            <a:r>
              <a:rPr lang="fr-FR" sz="2000" b="0" i="0" u="none" strike="noStrike" baseline="30000" dirty="0">
                <a:effectLst/>
                <a:latin typeface="Arial" panose="020B0604020202020204" pitchFamily="34" charset="0"/>
                <a:hlinkClick r:id="rId14"/>
              </a:rPr>
              <a:t>8</a:t>
            </a:r>
            <a:r>
              <a:rPr lang="fr-FR" sz="2000" b="0" i="0" dirty="0">
                <a:effectLst/>
                <a:latin typeface="Arial" panose="020B0604020202020204" pitchFamily="34" charset="0"/>
              </a:rPr>
              <a:t>.</a:t>
            </a:r>
          </a:p>
          <a:p>
            <a:r>
              <a:rPr lang="fr-FR" sz="2000" b="0" i="0" dirty="0">
                <a:effectLst/>
                <a:latin typeface="Arial" panose="020B0604020202020204" pitchFamily="34" charset="0"/>
              </a:rPr>
              <a:t> Les Nord-Amérindiens consommaient du maïs soufflé.</a:t>
            </a:r>
            <a:endParaRPr lang="en-CA" sz="2000" dirty="0"/>
          </a:p>
        </p:txBody>
      </p:sp>
      <p:pic>
        <p:nvPicPr>
          <p:cNvPr id="15362" name="Picture 2">
            <a:extLst>
              <a:ext uri="{FF2B5EF4-FFF2-40B4-BE49-F238E27FC236}">
                <a16:creationId xmlns:a16="http://schemas.microsoft.com/office/drawing/2014/main" id="{8E3D9136-3FD8-4E80-996D-F588D47CE4C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271" r="4082"/>
          <a:stretch/>
        </p:blipFill>
        <p:spPr bwMode="auto">
          <a:xfrm>
            <a:off x="21" y="10"/>
            <a:ext cx="3967038" cy="5868944"/>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48E5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474B924-8FBA-4C56-90E1-E4C072910992}"/>
              </a:ext>
            </a:extLst>
          </p:cNvPr>
          <p:cNvSpPr>
            <a:spLocks noChangeArrowheads="1"/>
          </p:cNvSpPr>
          <p:nvPr/>
        </p:nvSpPr>
        <p:spPr bwMode="auto">
          <a:xfrm>
            <a:off x="214604" y="60182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Ensilage du </a:t>
            </a:r>
            <a:r>
              <a:rPr kumimoji="0" lang="en-US" altLang="en-US" sz="9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maïs</a:t>
            </a:r>
            <a:r>
              <a:rPr kumimoji="0" lang="en-US" altLang="en-US" sz="9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par les </a:t>
            </a:r>
            <a:r>
              <a:rPr kumimoji="0" lang="en-US" altLang="en-US" sz="9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aztèques</a:t>
            </a:r>
            <a:r>
              <a:rPr kumimoji="0" lang="en-US" altLang="en-US" sz="9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16" tooltip="Codex de Florence"/>
              </a:rPr>
              <a:t>Codex de Florence</a:t>
            </a:r>
            <a:r>
              <a:rPr kumimoji="0" lang="en-US" altLang="en-US" sz="9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fin </a:t>
            </a:r>
            <a:r>
              <a:rPr kumimoji="0" lang="en-US" altLang="en-US" sz="900" b="0" i="0" u="none" strike="noStrike" cap="none" normalizeH="0" baseline="0" dirty="0" err="1">
                <a:ln>
                  <a:noFill/>
                </a:ln>
                <a:solidFill>
                  <a:srgbClr val="0B0080"/>
                </a:solidFill>
                <a:effectLst/>
                <a:latin typeface="Arial" panose="020B0604020202020204" pitchFamily="34" charset="0"/>
                <a:cs typeface="Arial" panose="020B0604020202020204" pitchFamily="34" charset="0"/>
                <a:hlinkClick r:id="rId17" tooltip="XVIe siècle"/>
              </a:rPr>
              <a:t>xvi</a:t>
            </a:r>
            <a:r>
              <a:rPr kumimoji="0" lang="en-US" altLang="en-US" sz="600" b="0" i="0" u="none" strike="noStrike" cap="none" normalizeH="0" baseline="30000" dirty="0" err="1">
                <a:ln>
                  <a:noFill/>
                </a:ln>
                <a:solidFill>
                  <a:srgbClr val="0B0080"/>
                </a:solidFill>
                <a:effectLst/>
                <a:latin typeface="Arial" panose="020B0604020202020204" pitchFamily="34" charset="0"/>
                <a:cs typeface="Arial" panose="020B0604020202020204" pitchFamily="34" charset="0"/>
                <a:hlinkClick r:id="rId17" tooltip="XVIe siècle"/>
              </a:rPr>
              <a:t>e</a:t>
            </a:r>
            <a:r>
              <a:rPr kumimoji="0" lang="en-US" altLang="en-US" sz="9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17" tooltip="XVIe siècle"/>
              </a:rPr>
              <a:t> siècle</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833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E3DAE-D5C0-4110-89C8-25FA8954EFFA}"/>
              </a:ext>
            </a:extLst>
          </p:cNvPr>
          <p:cNvSpPr>
            <a:spLocks noGrp="1"/>
          </p:cNvSpPr>
          <p:nvPr>
            <p:ph type="title"/>
          </p:nvPr>
        </p:nvSpPr>
        <p:spPr>
          <a:xfrm>
            <a:off x="838200" y="365125"/>
            <a:ext cx="6254496" cy="1828800"/>
          </a:xfrm>
        </p:spPr>
        <p:txBody>
          <a:bodyPr>
            <a:normAutofit/>
          </a:bodyPr>
          <a:lstStyle/>
          <a:p>
            <a:r>
              <a:rPr lang="fr-FR" sz="4100" b="1" i="0">
                <a:effectLst/>
                <a:latin typeface="Arial" panose="020B0604020202020204" pitchFamily="34" charset="0"/>
              </a:rPr>
              <a:t>Les Européens découvrent le maïs</a:t>
            </a:r>
            <a:br>
              <a:rPr lang="fr-FR" sz="4100" b="1" i="0">
                <a:effectLst/>
                <a:latin typeface="Arial" panose="020B0604020202020204" pitchFamily="34" charset="0"/>
              </a:rPr>
            </a:br>
            <a:endParaRPr lang="en-CA" sz="4100"/>
          </a:p>
        </p:txBody>
      </p:sp>
      <p:sp>
        <p:nvSpPr>
          <p:cNvPr id="3" name="Content Placeholder 2">
            <a:extLst>
              <a:ext uri="{FF2B5EF4-FFF2-40B4-BE49-F238E27FC236}">
                <a16:creationId xmlns:a16="http://schemas.microsoft.com/office/drawing/2014/main" id="{8A2A38F5-9F49-427E-8C9D-7257A22BC2BB}"/>
              </a:ext>
            </a:extLst>
          </p:cNvPr>
          <p:cNvSpPr>
            <a:spLocks noGrp="1"/>
          </p:cNvSpPr>
          <p:nvPr>
            <p:ph idx="1"/>
          </p:nvPr>
        </p:nvSpPr>
        <p:spPr>
          <a:xfrm>
            <a:off x="838200" y="2322576"/>
            <a:ext cx="6254496" cy="3858768"/>
          </a:xfrm>
        </p:spPr>
        <p:txBody>
          <a:bodyPr>
            <a:normAutofit/>
          </a:bodyPr>
          <a:lstStyle/>
          <a:p>
            <a:r>
              <a:rPr lang="fr-FR" sz="2400" b="0" i="0">
                <a:effectLst/>
                <a:latin typeface="Arial" panose="020B0604020202020204" pitchFamily="34" charset="0"/>
              </a:rPr>
              <a:t>Lorsque les Européens exploraient les Amériques, le maïs était donc déjà cultivé du nord au sud du continent depuis les rives du Saint-Laurent. </a:t>
            </a:r>
          </a:p>
          <a:p>
            <a:r>
              <a:rPr lang="fr-FR" sz="2400" b="0" i="0">
                <a:effectLst/>
                <a:latin typeface="Arial" panose="020B0604020202020204" pitchFamily="34" charset="0"/>
              </a:rPr>
              <a:t>Le maïs a été vu par les Européens pour la première fois par Christophe Colomb en 1492 à Cuba.</a:t>
            </a:r>
            <a:r>
              <a:rPr lang="fr-FR" sz="2400" b="0" i="0" u="none" strike="noStrike">
                <a:effectLst/>
                <a:latin typeface="Arial" panose="020B0604020202020204" pitchFamily="34" charset="0"/>
              </a:rPr>
              <a:t> </a:t>
            </a:r>
          </a:p>
          <a:p>
            <a:r>
              <a:rPr lang="fr-FR" sz="2400" b="0" i="0">
                <a:effectLst/>
                <a:latin typeface="Arial" panose="020B0604020202020204" pitchFamily="34" charset="0"/>
              </a:rPr>
              <a:t>Jacque Cartier relate en 1535, il écrit que </a:t>
            </a:r>
            <a:r>
              <a:rPr lang="fr-FR" sz="2400" b="0" i="0" u="none" strike="noStrike">
                <a:effectLst/>
                <a:latin typeface="Arial" panose="020B0604020202020204" pitchFamily="34" charset="0"/>
                <a:hlinkClick r:id="rId2" tooltip="Hochelaga (village)"/>
              </a:rPr>
              <a:t>Hochelaga</a:t>
            </a:r>
            <a:r>
              <a:rPr lang="fr-FR" sz="2400" b="0" i="0">
                <a:effectLst/>
                <a:latin typeface="Arial" panose="020B0604020202020204" pitchFamily="34" charset="0"/>
              </a:rPr>
              <a:t>, la future Montréal, se trouvait au milieu de champs de maïs.</a:t>
            </a:r>
            <a:endParaRPr lang="en-CA" sz="2400"/>
          </a:p>
        </p:txBody>
      </p:sp>
      <p:pic>
        <p:nvPicPr>
          <p:cNvPr id="31746" name="Picture 2" descr="Montreal's history did not start 375 years ago | Montreal Gazette">
            <a:extLst>
              <a:ext uri="{FF2B5EF4-FFF2-40B4-BE49-F238E27FC236}">
                <a16:creationId xmlns:a16="http://schemas.microsoft.com/office/drawing/2014/main" id="{5CAE3581-F429-4A8D-BF26-98921C431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47" r="35511" b="-1"/>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0665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0D3B663-8127-4EF3-8C90-A78D65497486}"/>
              </a:ext>
            </a:extLst>
          </p:cNvPr>
          <p:cNvSpPr>
            <a:spLocks noGrp="1"/>
          </p:cNvSpPr>
          <p:nvPr>
            <p:ph type="title"/>
          </p:nvPr>
        </p:nvSpPr>
        <p:spPr>
          <a:xfrm>
            <a:off x="1295400" y="669925"/>
            <a:ext cx="4800600" cy="1325563"/>
          </a:xfrm>
        </p:spPr>
        <p:txBody>
          <a:bodyPr anchor="b">
            <a:normAutofit/>
          </a:bodyPr>
          <a:lstStyle/>
          <a:p>
            <a:r>
              <a:rPr lang="fr-FR" b="0" i="0">
                <a:solidFill>
                  <a:schemeClr val="bg1"/>
                </a:solidFill>
                <a:effectLst/>
                <a:latin typeface="Open Sans"/>
              </a:rPr>
              <a:t>Facts</a:t>
            </a:r>
            <a:endParaRPr lang="en-CA">
              <a:solidFill>
                <a:schemeClr val="bg1"/>
              </a:solidFill>
            </a:endParaRPr>
          </a:p>
        </p:txBody>
      </p:sp>
      <p:cxnSp>
        <p:nvCxnSpPr>
          <p:cNvPr id="76" name="Straight Connector 7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AD292A-96FE-4BC5-B426-9F5750F0A22D}"/>
              </a:ext>
            </a:extLst>
          </p:cNvPr>
          <p:cNvSpPr>
            <a:spLocks noGrp="1"/>
          </p:cNvSpPr>
          <p:nvPr>
            <p:ph idx="1"/>
          </p:nvPr>
        </p:nvSpPr>
        <p:spPr>
          <a:xfrm>
            <a:off x="1295400" y="2288833"/>
            <a:ext cx="4800600" cy="3711571"/>
          </a:xfrm>
        </p:spPr>
        <p:txBody>
          <a:bodyPr>
            <a:normAutofit/>
          </a:bodyPr>
          <a:lstStyle/>
          <a:p>
            <a:r>
              <a:rPr lang="fr-FR" sz="1900" b="0" i="0">
                <a:solidFill>
                  <a:schemeClr val="bg1"/>
                </a:solidFill>
                <a:effectLst/>
                <a:latin typeface="Open Sans"/>
              </a:rPr>
              <a:t>Aujourd’hui, les généticiens ont identifié environ 20.000 populations de maïs sur le continent américain.</a:t>
            </a:r>
          </a:p>
          <a:p>
            <a:r>
              <a:rPr lang="fr-FR" sz="1900">
                <a:solidFill>
                  <a:schemeClr val="bg1"/>
                </a:solidFill>
                <a:latin typeface="Proxima Nova"/>
              </a:rPr>
              <a:t>Le</a:t>
            </a:r>
            <a:r>
              <a:rPr lang="fr-FR" sz="1900" b="0" i="0">
                <a:solidFill>
                  <a:schemeClr val="bg1"/>
                </a:solidFill>
                <a:effectLst/>
                <a:latin typeface="Proxima Nova"/>
              </a:rPr>
              <a:t> maïs sauvage existait avant l'arrivée de l'Homme </a:t>
            </a:r>
          </a:p>
          <a:p>
            <a:br>
              <a:rPr lang="fr-FR" sz="1900">
                <a:solidFill>
                  <a:schemeClr val="bg1"/>
                </a:solidFill>
              </a:rPr>
            </a:br>
            <a:r>
              <a:rPr lang="fr-FR" sz="1900" b="0" i="0">
                <a:solidFill>
                  <a:schemeClr val="bg1"/>
                </a:solidFill>
                <a:effectLst/>
                <a:latin typeface="Google Sans"/>
              </a:rPr>
              <a:t>Le maïs est appelé maïs par la plupart des pays, cela vient du mot espagnol `` maiz ‘’.</a:t>
            </a:r>
          </a:p>
          <a:p>
            <a:r>
              <a:rPr lang="fr-FR" altLang="en-US" sz="1900">
                <a:solidFill>
                  <a:schemeClr val="bg1"/>
                </a:solidFill>
                <a:latin typeface="Google Sans"/>
              </a:rPr>
              <a:t>Le maïs peut être produit en différentes couleurs, y compris noirâtre, gris bleuâtre, violet, vert, rouge, blanc et le jaune le plus courant.</a:t>
            </a:r>
            <a:r>
              <a:rPr lang="fr-FR" altLang="en-US" sz="1900">
                <a:solidFill>
                  <a:schemeClr val="bg1"/>
                </a:solidFill>
              </a:rPr>
              <a:t> </a:t>
            </a:r>
            <a:endParaRPr lang="fr-FR" altLang="en-US" sz="1900">
              <a:solidFill>
                <a:schemeClr val="bg1"/>
              </a:solidFill>
              <a:latin typeface="Arial" panose="020B0604020202020204" pitchFamily="34" charset="0"/>
            </a:endParaRPr>
          </a:p>
          <a:p>
            <a:endParaRPr lang="fr-FR" sz="1900">
              <a:solidFill>
                <a:schemeClr val="bg1"/>
              </a:solidFill>
              <a:latin typeface="Open Sans"/>
            </a:endParaRPr>
          </a:p>
          <a:p>
            <a:endParaRPr lang="en-CA" sz="1900">
              <a:solidFill>
                <a:schemeClr val="bg1"/>
              </a:solidFill>
            </a:endParaRPr>
          </a:p>
        </p:txBody>
      </p:sp>
      <p:pic>
        <p:nvPicPr>
          <p:cNvPr id="16389" name="Picture 5" descr="Mexican Corn Crop Different Colors Mexico Stock Photo (Edit Now) 1319657819">
            <a:extLst>
              <a:ext uri="{FF2B5EF4-FFF2-40B4-BE49-F238E27FC236}">
                <a16:creationId xmlns:a16="http://schemas.microsoft.com/office/drawing/2014/main" id="{1C70E8CB-4640-4F68-AAC3-0F8A5F21B0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9727" y="0"/>
            <a:ext cx="4562273" cy="335326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orn of Many Colours – The Fruit Forest">
            <a:extLst>
              <a:ext uri="{FF2B5EF4-FFF2-40B4-BE49-F238E27FC236}">
                <a16:creationId xmlns:a16="http://schemas.microsoft.com/office/drawing/2014/main" id="{53511D78-A11E-4756-8B5F-C08369DB64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77449" y="3472094"/>
            <a:ext cx="4514541" cy="3385906"/>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45FAE84D-25B5-4E17-BD19-EC7E0D2FF7D8}"/>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8003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1A84-1713-4115-8367-034B7B1AEF17}"/>
              </a:ext>
            </a:extLst>
          </p:cNvPr>
          <p:cNvSpPr>
            <a:spLocks noGrp="1"/>
          </p:cNvSpPr>
          <p:nvPr>
            <p:ph type="title"/>
          </p:nvPr>
        </p:nvSpPr>
        <p:spPr/>
        <p:txBody>
          <a:bodyPr/>
          <a:lstStyle/>
          <a:p>
            <a:r>
              <a:rPr lang="en-CA" dirty="0"/>
              <a:t>Pop-corn</a:t>
            </a:r>
          </a:p>
        </p:txBody>
      </p:sp>
      <p:sp>
        <p:nvSpPr>
          <p:cNvPr id="3" name="Content Placeholder 2">
            <a:extLst>
              <a:ext uri="{FF2B5EF4-FFF2-40B4-BE49-F238E27FC236}">
                <a16:creationId xmlns:a16="http://schemas.microsoft.com/office/drawing/2014/main" id="{675CF875-C41B-4493-ACAF-B0C956B4FAD1}"/>
              </a:ext>
            </a:extLst>
          </p:cNvPr>
          <p:cNvSpPr>
            <a:spLocks noGrp="1"/>
          </p:cNvSpPr>
          <p:nvPr>
            <p:ph idx="1"/>
          </p:nvPr>
        </p:nvSpPr>
        <p:spPr>
          <a:xfrm>
            <a:off x="385439" y="1527083"/>
            <a:ext cx="5015203" cy="4965792"/>
          </a:xfrm>
        </p:spPr>
        <p:txBody>
          <a:bodyPr/>
          <a:lstStyle/>
          <a:p>
            <a:r>
              <a:rPr lang="fr-FR" b="0" i="0" dirty="0">
                <a:solidFill>
                  <a:srgbClr val="222222"/>
                </a:solidFill>
                <a:effectLst/>
                <a:latin typeface="Google Sans"/>
              </a:rPr>
              <a:t>Le maïs a été domestiqué il y a environ 10 000 ans dans l'actuel Mexique.</a:t>
            </a:r>
          </a:p>
          <a:p>
            <a:r>
              <a:rPr lang="fr-FR" b="0" i="0" dirty="0">
                <a:solidFill>
                  <a:srgbClr val="222222"/>
                </a:solidFill>
                <a:effectLst/>
                <a:latin typeface="Google Sans"/>
              </a:rPr>
              <a:t> Les archéologues ont découvert que les gens connaissent le pop-corn depuis des milliers d'années.</a:t>
            </a:r>
          </a:p>
          <a:p>
            <a:r>
              <a:rPr lang="fr-FR" b="0" i="0" dirty="0">
                <a:solidFill>
                  <a:srgbClr val="222222"/>
                </a:solidFill>
                <a:effectLst/>
                <a:latin typeface="Google Sans"/>
              </a:rPr>
              <a:t> Au Mexique, par exemple, des restes de pop-corn ont été trouvés à cette date vers 3600 av.</a:t>
            </a:r>
            <a:endParaRPr lang="en-CA" dirty="0"/>
          </a:p>
        </p:txBody>
      </p:sp>
      <p:pic>
        <p:nvPicPr>
          <p:cNvPr id="29698" name="Picture 2" descr="History of Popcorn » LeelaLicious">
            <a:extLst>
              <a:ext uri="{FF2B5EF4-FFF2-40B4-BE49-F238E27FC236}">
                <a16:creationId xmlns:a16="http://schemas.microsoft.com/office/drawing/2014/main" id="{61592972-1A85-44C4-8B86-1C5B4B023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403" y="1446244"/>
            <a:ext cx="6767027" cy="451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15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B83B-030C-4F4D-B225-B0AE18E2BD7B}"/>
              </a:ext>
            </a:extLst>
          </p:cNvPr>
          <p:cNvSpPr>
            <a:spLocks noGrp="1"/>
          </p:cNvSpPr>
          <p:nvPr>
            <p:ph type="title"/>
          </p:nvPr>
        </p:nvSpPr>
        <p:spPr>
          <a:xfrm>
            <a:off x="4929981" y="-325341"/>
            <a:ext cx="6172200" cy="1828800"/>
          </a:xfrm>
        </p:spPr>
        <p:txBody>
          <a:bodyPr>
            <a:normAutofit/>
          </a:bodyPr>
          <a:lstStyle/>
          <a:p>
            <a:r>
              <a:rPr lang="en-CA" dirty="0"/>
              <a:t>Pop-Corn</a:t>
            </a:r>
          </a:p>
        </p:txBody>
      </p:sp>
      <p:pic>
        <p:nvPicPr>
          <p:cNvPr id="30725" name="Picture 5" descr="The Short History of Popcorn at the Movies">
            <a:extLst>
              <a:ext uri="{FF2B5EF4-FFF2-40B4-BE49-F238E27FC236}">
                <a16:creationId xmlns:a16="http://schemas.microsoft.com/office/drawing/2014/main" id="{EDC13E9E-7844-4803-AB6F-F94576F04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94" r="28639"/>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2EFAA0D-F585-4EB3-8189-F0345554EB97}"/>
              </a:ext>
            </a:extLst>
          </p:cNvPr>
          <p:cNvSpPr>
            <a:spLocks noGrp="1"/>
          </p:cNvSpPr>
          <p:nvPr>
            <p:ph idx="1"/>
          </p:nvPr>
        </p:nvSpPr>
        <p:spPr>
          <a:xfrm>
            <a:off x="5220229" y="1324201"/>
            <a:ext cx="6172200" cy="3858768"/>
          </a:xfrm>
        </p:spPr>
        <p:txBody>
          <a:bodyPr>
            <a:normAutofit fontScale="92500"/>
          </a:bodyPr>
          <a:lstStyle/>
          <a:p>
            <a:r>
              <a:rPr lang="fr-FR" altLang="en-US" sz="2200" dirty="0">
                <a:latin typeface="Google Sans"/>
              </a:rPr>
              <a:t>Les explorateurs français venus dans le nouveau monde ont également découvert du pop-corn fabriqué par les Indiens Iroquois dans la région des Grands Lacs.</a:t>
            </a:r>
          </a:p>
          <a:p>
            <a:r>
              <a:rPr lang="fr-FR" altLang="en-US" sz="2200" dirty="0">
                <a:latin typeface="Google Sans"/>
              </a:rPr>
              <a:t>Lorsque les colons ont commencé à s'installer en Amérique du Nord, ils ont adopté la populaire cuisine amérindienne.</a:t>
            </a:r>
          </a:p>
          <a:p>
            <a:r>
              <a:rPr lang="fr-FR" altLang="en-US" sz="2200" dirty="0">
                <a:latin typeface="Google Sans"/>
              </a:rPr>
              <a:t> Non seulement le pop-corn était mangé comme collation, mais il aurait également été mangé avec du lait et du sucre comme une céréale de petit-déjeuner.</a:t>
            </a:r>
          </a:p>
          <a:p>
            <a:r>
              <a:rPr lang="fr-FR" altLang="en-US" sz="2200" dirty="0">
                <a:latin typeface="Google Sans"/>
              </a:rPr>
              <a:t> Le pop-corn était également cuit par des colons avec une petite quantité de mélasse, créant une collation similaire au maïs chaud d'aujourd'hui.</a:t>
            </a:r>
            <a:r>
              <a:rPr lang="fr-FR" altLang="en-US" sz="2200" dirty="0"/>
              <a:t> </a:t>
            </a:r>
            <a:endParaRPr lang="fr-FR" altLang="en-US" sz="2200" dirty="0">
              <a:latin typeface="Arial" panose="020B0604020202020204" pitchFamily="34" charset="0"/>
            </a:endParaRPr>
          </a:p>
          <a:p>
            <a:endParaRPr lang="en-CA" sz="2200" dirty="0"/>
          </a:p>
        </p:txBody>
      </p:sp>
    </p:spTree>
    <p:extLst>
      <p:ext uri="{BB962C8B-B14F-4D97-AF65-F5344CB8AC3E}">
        <p14:creationId xmlns:p14="http://schemas.microsoft.com/office/powerpoint/2010/main" val="321058654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0" name="Picture 2" descr="Glass gem corn, rainbow corn, colorful corn, Carl Barnes, Native Seeds/SEARCH, corn, native seeds, native plants, heirloom plants, Native Americans">
            <a:extLst>
              <a:ext uri="{FF2B5EF4-FFF2-40B4-BE49-F238E27FC236}">
                <a16:creationId xmlns:a16="http://schemas.microsoft.com/office/drawing/2014/main" id="{D113D485-2ED5-47A5-BCBD-DEA8FCC5CD2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631" b="173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64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B7D6-42A9-4A58-84D1-E141BBFD6401}"/>
              </a:ext>
            </a:extLst>
          </p:cNvPr>
          <p:cNvSpPr>
            <a:spLocks noGrp="1"/>
          </p:cNvSpPr>
          <p:nvPr>
            <p:ph type="title"/>
          </p:nvPr>
        </p:nvSpPr>
        <p:spPr>
          <a:xfrm>
            <a:off x="838199" y="365126"/>
            <a:ext cx="11608293" cy="1277244"/>
          </a:xfrm>
        </p:spPr>
        <p:txBody>
          <a:bodyPr>
            <a:normAutofit fontScale="90000"/>
          </a:bodyPr>
          <a:lstStyle/>
          <a:p>
            <a:r>
              <a:rPr lang="fr-FR" dirty="0">
                <a:latin typeface="Lucida Sans Unicode" panose="020B0602030504020204" pitchFamily="34" charset="0"/>
              </a:rPr>
              <a:t>Que savons-nous des habitudes alimentaires des populations iroquoiennes? </a:t>
            </a:r>
            <a:endParaRPr lang="en-CA" dirty="0"/>
          </a:p>
        </p:txBody>
      </p:sp>
      <p:sp>
        <p:nvSpPr>
          <p:cNvPr id="3" name="Content Placeholder 2">
            <a:extLst>
              <a:ext uri="{FF2B5EF4-FFF2-40B4-BE49-F238E27FC236}">
                <a16:creationId xmlns:a16="http://schemas.microsoft.com/office/drawing/2014/main" id="{73894295-2C44-4D66-B8BB-60CB28797FF0}"/>
              </a:ext>
            </a:extLst>
          </p:cNvPr>
          <p:cNvSpPr>
            <a:spLocks noGrp="1"/>
          </p:cNvSpPr>
          <p:nvPr>
            <p:ph idx="1"/>
          </p:nvPr>
        </p:nvSpPr>
        <p:spPr>
          <a:xfrm>
            <a:off x="838199" y="1825625"/>
            <a:ext cx="8749683" cy="4131292"/>
          </a:xfrm>
        </p:spPr>
        <p:txBody>
          <a:bodyPr/>
          <a:lstStyle/>
          <a:p>
            <a:r>
              <a:rPr lang="fr-FR" b="0" i="0" dirty="0">
                <a:effectLst/>
                <a:latin typeface="Lucida Sans Unicode" panose="020B0602030504020204" pitchFamily="34" charset="0"/>
              </a:rPr>
              <a:t>Le pain de maïs et les poissons semblent être des aliments appréciés par les Iroquoiens du Saint-Laurent rencontrés par Jacques </a:t>
            </a:r>
            <a:r>
              <a:rPr lang="fr-FR" b="0" i="0" dirty="0">
                <a:solidFill>
                  <a:srgbClr val="FEFEFE"/>
                </a:solidFill>
                <a:effectLst/>
                <a:latin typeface="Lucida Sans Unicode" panose="020B0602030504020204" pitchFamily="34" charset="0"/>
              </a:rPr>
              <a:t>Cartier.</a:t>
            </a:r>
            <a:endParaRPr lang="en-CA" dirty="0"/>
          </a:p>
        </p:txBody>
      </p:sp>
      <p:pic>
        <p:nvPicPr>
          <p:cNvPr id="7170" name="Picture 2" descr="Pain de maïs">
            <a:extLst>
              <a:ext uri="{FF2B5EF4-FFF2-40B4-BE49-F238E27FC236}">
                <a16:creationId xmlns:a16="http://schemas.microsoft.com/office/drawing/2014/main" id="{6945256A-3C14-42D3-91A2-6377C9C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099" y="3447318"/>
            <a:ext cx="6155094" cy="26928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ociétés et Territoires - Lire l'organisation - Les Iroquoiens - Les  Iroquoiens vers 1500">
            <a:extLst>
              <a:ext uri="{FF2B5EF4-FFF2-40B4-BE49-F238E27FC236}">
                <a16:creationId xmlns:a16="http://schemas.microsoft.com/office/drawing/2014/main" id="{76DD4E60-4F3B-4533-A4CA-497CEC833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68" y="3338003"/>
            <a:ext cx="5133900" cy="340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7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Sociétés et Territoires - Lire l'organisation - Les Iroquoiens - Les  Iroquoiens vers 1500">
            <a:extLst>
              <a:ext uri="{FF2B5EF4-FFF2-40B4-BE49-F238E27FC236}">
                <a16:creationId xmlns:a16="http://schemas.microsoft.com/office/drawing/2014/main" id="{9D37A813-F8C2-437A-847E-215663337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21" r="-1" b="-1"/>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7C04FD-1FF2-4FAC-93C2-54B434D546CD}"/>
              </a:ext>
            </a:extLst>
          </p:cNvPr>
          <p:cNvSpPr>
            <a:spLocks noGrp="1"/>
          </p:cNvSpPr>
          <p:nvPr>
            <p:ph type="title"/>
          </p:nvPr>
        </p:nvSpPr>
        <p:spPr>
          <a:xfrm>
            <a:off x="841248" y="5009083"/>
            <a:ext cx="2889504" cy="1345997"/>
          </a:xfrm>
        </p:spPr>
        <p:txBody>
          <a:bodyPr anchor="ctr">
            <a:normAutofit/>
          </a:bodyPr>
          <a:lstStyle/>
          <a:p>
            <a:r>
              <a:rPr lang="en-CA" sz="2600" dirty="0">
                <a:solidFill>
                  <a:schemeClr val="bg1"/>
                </a:solidFill>
              </a:rPr>
              <a:t>Intro</a:t>
            </a:r>
          </a:p>
        </p:txBody>
      </p:sp>
      <p:cxnSp>
        <p:nvCxnSpPr>
          <p:cNvPr id="75" name="Straight Connector 7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3BA8B3-7456-4D21-8063-93DCB17B880E}"/>
              </a:ext>
            </a:extLst>
          </p:cNvPr>
          <p:cNvSpPr>
            <a:spLocks noGrp="1"/>
          </p:cNvSpPr>
          <p:nvPr>
            <p:ph idx="1"/>
          </p:nvPr>
        </p:nvSpPr>
        <p:spPr>
          <a:xfrm>
            <a:off x="4379976" y="5009083"/>
            <a:ext cx="6976872" cy="1345997"/>
          </a:xfrm>
        </p:spPr>
        <p:txBody>
          <a:bodyPr anchor="ctr">
            <a:normAutofit/>
          </a:bodyPr>
          <a:lstStyle/>
          <a:p>
            <a:r>
              <a:rPr lang="fr-FR" sz="1600" b="0" i="0">
                <a:solidFill>
                  <a:schemeClr val="bg1"/>
                </a:solidFill>
                <a:effectLst/>
                <a:latin typeface="Lucida Sans Unicode" panose="020B0602030504020204" pitchFamily="34" charset="0"/>
              </a:rPr>
              <a:t>À l'arrivée des Européens sur le continent nord-américain, la culture du maïs est étroitement associée à celle des haricots et des courges. </a:t>
            </a:r>
          </a:p>
          <a:p>
            <a:r>
              <a:rPr lang="fr-FR" sz="1600" b="0" i="0">
                <a:solidFill>
                  <a:schemeClr val="bg1"/>
                </a:solidFill>
                <a:effectLst/>
                <a:latin typeface="Lucida Sans Unicode" panose="020B0602030504020204" pitchFamily="34" charset="0"/>
              </a:rPr>
              <a:t>Constituant la base de l'alimentation des populations iroquoiennes, cette triade végétale est appelée les « Trois Sœurs »</a:t>
            </a:r>
            <a:endParaRPr lang="en-CA" sz="1600">
              <a:solidFill>
                <a:schemeClr val="bg1"/>
              </a:solidFill>
            </a:endParaRPr>
          </a:p>
        </p:txBody>
      </p:sp>
    </p:spTree>
    <p:extLst>
      <p:ext uri="{BB962C8B-B14F-4D97-AF65-F5344CB8AC3E}">
        <p14:creationId xmlns:p14="http://schemas.microsoft.com/office/powerpoint/2010/main" val="94046114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E68F3A7-F69B-43FF-A204-20142EE77EA0}"/>
              </a:ext>
            </a:extLst>
          </p:cNvPr>
          <p:cNvSpPr>
            <a:spLocks noGrp="1"/>
          </p:cNvSpPr>
          <p:nvPr>
            <p:ph type="title"/>
          </p:nvPr>
        </p:nvSpPr>
        <p:spPr>
          <a:xfrm>
            <a:off x="838200" y="448721"/>
            <a:ext cx="4707671" cy="1225650"/>
          </a:xfrm>
        </p:spPr>
        <p:txBody>
          <a:bodyPr anchor="b">
            <a:normAutofit/>
          </a:bodyPr>
          <a:lstStyle/>
          <a:p>
            <a:r>
              <a:rPr lang="fr-FR" sz="3800">
                <a:solidFill>
                  <a:schemeClr val="bg1"/>
                </a:solidFill>
                <a:latin typeface="Lucida Sans Unicode" panose="020B0602030504020204" pitchFamily="34" charset="0"/>
              </a:rPr>
              <a:t>La farine de maïs </a:t>
            </a:r>
            <a:endParaRPr lang="en-CA" sz="3800">
              <a:solidFill>
                <a:schemeClr val="bg1"/>
              </a:solidFill>
            </a:endParaRPr>
          </a:p>
        </p:txBody>
      </p:sp>
      <p:cxnSp>
        <p:nvCxnSpPr>
          <p:cNvPr id="73" name="Straight Connector 7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4F8457-AC71-414A-A576-23CBCDAEB1AD}"/>
              </a:ext>
            </a:extLst>
          </p:cNvPr>
          <p:cNvSpPr>
            <a:spLocks noGrp="1"/>
          </p:cNvSpPr>
          <p:nvPr>
            <p:ph idx="1"/>
          </p:nvPr>
        </p:nvSpPr>
        <p:spPr>
          <a:xfrm>
            <a:off x="897769" y="1909192"/>
            <a:ext cx="4586513" cy="3647710"/>
          </a:xfrm>
        </p:spPr>
        <p:txBody>
          <a:bodyPr>
            <a:normAutofit/>
          </a:bodyPr>
          <a:lstStyle/>
          <a:p>
            <a:r>
              <a:rPr lang="fr-FR" sz="1700">
                <a:solidFill>
                  <a:schemeClr val="bg1"/>
                </a:solidFill>
                <a:latin typeface="Lucida Sans Unicode" panose="020B0602030504020204" pitchFamily="34" charset="0"/>
              </a:rPr>
              <a:t>Pour</a:t>
            </a:r>
            <a:r>
              <a:rPr lang="fr-FR" sz="1700" b="0" i="0">
                <a:solidFill>
                  <a:schemeClr val="bg1"/>
                </a:solidFill>
                <a:effectLst/>
                <a:latin typeface="Lucida Sans Unicode" panose="020B0602030504020204" pitchFamily="34" charset="0"/>
              </a:rPr>
              <a:t> produire des pains auxquels on ajoute divers aliments tels des haricots, des fruits séchés, des graines de tournesol ou des noix. </a:t>
            </a:r>
          </a:p>
          <a:p>
            <a:r>
              <a:rPr lang="fr-FR" sz="1700" b="0" i="0">
                <a:solidFill>
                  <a:schemeClr val="bg1"/>
                </a:solidFill>
                <a:effectLst/>
                <a:latin typeface="Lucida Sans Unicode" panose="020B0602030504020204" pitchFamily="34" charset="0"/>
              </a:rPr>
              <a:t>Ces pains sont enveloppés de feuilles de maïs et ils cuits dans les braises.</a:t>
            </a:r>
          </a:p>
          <a:p>
            <a:r>
              <a:rPr lang="fr-FR" sz="1700" b="0" i="0">
                <a:solidFill>
                  <a:schemeClr val="bg1"/>
                </a:solidFill>
                <a:effectLst/>
                <a:latin typeface="Lucida Sans Unicode" panose="020B0602030504020204" pitchFamily="34" charset="0"/>
              </a:rPr>
              <a:t> Les épis, tout comme les courges, peuvent être mangés grillés ou bouillis.</a:t>
            </a:r>
          </a:p>
          <a:p>
            <a:r>
              <a:rPr lang="fr-FR" sz="1700" b="0" i="0">
                <a:solidFill>
                  <a:schemeClr val="bg1"/>
                </a:solidFill>
                <a:effectLst/>
                <a:latin typeface="Lucida Sans Unicode" panose="020B0602030504020204" pitchFamily="34" charset="0"/>
              </a:rPr>
              <a:t>Le maïs grillé et réduit en farine est régulièrement emporté durant les expéditions des Iroquoiens à l'extérieur des limites du village.</a:t>
            </a:r>
            <a:endParaRPr lang="en-CA" sz="1700">
              <a:solidFill>
                <a:schemeClr val="bg1"/>
              </a:solidFill>
            </a:endParaRPr>
          </a:p>
        </p:txBody>
      </p:sp>
      <p:cxnSp>
        <p:nvCxnSpPr>
          <p:cNvPr id="75" name="Straight Connector 7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8674" name="Picture 2" descr="Université du Québec à Trois-Rivières - EDUTIC">
            <a:extLst>
              <a:ext uri="{FF2B5EF4-FFF2-40B4-BE49-F238E27FC236}">
                <a16:creationId xmlns:a16="http://schemas.microsoft.com/office/drawing/2014/main" id="{9D3BE32C-BC73-433E-8C20-6517E5FB3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2" r="-1" b="8622"/>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53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Recette de sagamité selon Bob le Chef - L'Anarchie Culinaire">
            <a:extLst>
              <a:ext uri="{FF2B5EF4-FFF2-40B4-BE49-F238E27FC236}">
                <a16:creationId xmlns:a16="http://schemas.microsoft.com/office/drawing/2014/main" id="{E6A548F8-D96C-4311-B91C-4B1E7622D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82" r="-2" b="2993"/>
          <a:stretch/>
        </p:blipFill>
        <p:spPr bwMode="auto">
          <a:xfrm>
            <a:off x="6015107" y="-1"/>
            <a:ext cx="6176895" cy="29379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agamite Images, Stock Photos &amp; Vectors | Shutterstock">
            <a:extLst>
              <a:ext uri="{FF2B5EF4-FFF2-40B4-BE49-F238E27FC236}">
                <a16:creationId xmlns:a16="http://schemas.microsoft.com/office/drawing/2014/main" id="{C86298F9-6AC8-4D47-89A8-737D3482C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85" r="1" b="23116"/>
          <a:stretch/>
        </p:blipFill>
        <p:spPr bwMode="auto">
          <a:xfrm>
            <a:off x="4203638" y="2937953"/>
            <a:ext cx="7988360" cy="3920047"/>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3E0F33C-5BAE-415B-A31B-BE4CF67C52CA}"/>
              </a:ext>
            </a:extLst>
          </p:cNvPr>
          <p:cNvSpPr>
            <a:spLocks noGrp="1"/>
          </p:cNvSpPr>
          <p:nvPr>
            <p:ph type="title"/>
          </p:nvPr>
        </p:nvSpPr>
        <p:spPr>
          <a:xfrm>
            <a:off x="804672" y="365125"/>
            <a:ext cx="5266155" cy="1325563"/>
          </a:xfrm>
        </p:spPr>
        <p:txBody>
          <a:bodyPr>
            <a:normAutofit/>
          </a:bodyPr>
          <a:lstStyle/>
          <a:p>
            <a:r>
              <a:rPr lang="fr-FR" i="1">
                <a:latin typeface="Arial" panose="020B0604020202020204" pitchFamily="34" charset="0"/>
              </a:rPr>
              <a:t>S</a:t>
            </a:r>
            <a:r>
              <a:rPr lang="fr-FR" b="0" i="1">
                <a:effectLst/>
                <a:latin typeface="Arial" panose="020B0604020202020204" pitchFamily="34" charset="0"/>
              </a:rPr>
              <a:t>agamité</a:t>
            </a:r>
            <a:endParaRPr lang="en-CA" dirty="0"/>
          </a:p>
        </p:txBody>
      </p:sp>
      <p:sp>
        <p:nvSpPr>
          <p:cNvPr id="3" name="Content Placeholder 2">
            <a:extLst>
              <a:ext uri="{FF2B5EF4-FFF2-40B4-BE49-F238E27FC236}">
                <a16:creationId xmlns:a16="http://schemas.microsoft.com/office/drawing/2014/main" id="{4E8C1CC6-CE07-48B7-BFB4-5CFD294ADAB9}"/>
              </a:ext>
            </a:extLst>
          </p:cNvPr>
          <p:cNvSpPr>
            <a:spLocks noGrp="1"/>
          </p:cNvSpPr>
          <p:nvPr>
            <p:ph idx="1"/>
          </p:nvPr>
        </p:nvSpPr>
        <p:spPr>
          <a:xfrm>
            <a:off x="266330" y="1493622"/>
            <a:ext cx="4234649" cy="5141295"/>
          </a:xfrm>
        </p:spPr>
        <p:txBody>
          <a:bodyPr>
            <a:normAutofit/>
          </a:bodyPr>
          <a:lstStyle/>
          <a:p>
            <a:r>
              <a:rPr lang="fr-FR" sz="2000" b="0" i="0" dirty="0">
                <a:effectLst/>
                <a:latin typeface="+mj-lt"/>
              </a:rPr>
              <a:t>Dans la région de la </a:t>
            </a:r>
            <a:r>
              <a:rPr lang="fr-FR" sz="2000" dirty="0">
                <a:latin typeface="+mj-lt"/>
              </a:rPr>
              <a:t>Vallée du Saint-Laurent, </a:t>
            </a:r>
            <a:r>
              <a:rPr lang="fr-FR" sz="2000" b="0" i="0" dirty="0">
                <a:effectLst/>
                <a:latin typeface="+mj-lt"/>
              </a:rPr>
              <a:t>les premiers autochtones à cultiver le maïs sont les Iroquoiens du Saint-Laurent , qui préparaient une recette similaire à celle de la sagamité.</a:t>
            </a:r>
          </a:p>
          <a:p>
            <a:r>
              <a:rPr lang="fr-FR" sz="2000" b="0" i="0" dirty="0">
                <a:effectLst/>
                <a:latin typeface="+mj-lt"/>
              </a:rPr>
              <a:t> Le terme </a:t>
            </a:r>
            <a:r>
              <a:rPr lang="fr-FR" sz="2000" b="0" i="1" dirty="0">
                <a:effectLst/>
                <a:latin typeface="+mj-lt"/>
              </a:rPr>
              <a:t>sagamité</a:t>
            </a:r>
            <a:r>
              <a:rPr lang="fr-FR" sz="2000" b="0" i="0" dirty="0">
                <a:effectLst/>
                <a:latin typeface="+mj-lt"/>
              </a:rPr>
              <a:t> signifie "bouillon ou de la bouillie« </a:t>
            </a:r>
          </a:p>
          <a:p>
            <a:r>
              <a:rPr lang="fr-FR" sz="2000" dirty="0">
                <a:latin typeface="+mj-lt"/>
              </a:rPr>
              <a:t>U</a:t>
            </a:r>
            <a:r>
              <a:rPr lang="fr-FR" sz="2000" b="0" i="0" dirty="0">
                <a:effectLst/>
                <a:latin typeface="+mj-lt"/>
              </a:rPr>
              <a:t>n bouillon ou une « soupe » avec de la farine de maïs mélangée à de l'eau agrémentée de poisson séché, de viandes, de haricots ou de courges appelée </a:t>
            </a:r>
            <a:r>
              <a:rPr lang="fr-FR" sz="2000" b="1" i="1" dirty="0" err="1">
                <a:solidFill>
                  <a:schemeClr val="accent6">
                    <a:lumMod val="75000"/>
                  </a:schemeClr>
                </a:solidFill>
                <a:effectLst/>
                <a:latin typeface="+mj-lt"/>
              </a:rPr>
              <a:t>onnontara</a:t>
            </a:r>
            <a:r>
              <a:rPr lang="fr-FR" sz="2000" b="0" i="0" dirty="0">
                <a:effectLst/>
                <a:latin typeface="+mj-lt"/>
              </a:rPr>
              <a:t> chez les Mohawks et </a:t>
            </a:r>
            <a:r>
              <a:rPr lang="fr-FR" sz="2000" b="1" i="1" dirty="0" err="1">
                <a:solidFill>
                  <a:schemeClr val="accent6">
                    <a:lumMod val="75000"/>
                  </a:schemeClr>
                </a:solidFill>
                <a:effectLst/>
                <a:latin typeface="+mj-lt"/>
              </a:rPr>
              <a:t>ottet</a:t>
            </a:r>
            <a:r>
              <a:rPr lang="fr-FR" sz="2000" b="0" i="0" dirty="0">
                <a:effectLst/>
                <a:latin typeface="+mj-lt"/>
              </a:rPr>
              <a:t> chez les Hurons. </a:t>
            </a:r>
          </a:p>
          <a:p>
            <a:endParaRPr lang="fr-FR" sz="2000" dirty="0">
              <a:latin typeface="Arial" panose="020B0604020202020204" pitchFamily="34" charset="0"/>
            </a:endParaRPr>
          </a:p>
          <a:p>
            <a:pPr marL="0" indent="0">
              <a:buNone/>
            </a:pPr>
            <a:endParaRPr lang="en-CA" sz="2000" dirty="0"/>
          </a:p>
        </p:txBody>
      </p:sp>
    </p:spTree>
    <p:extLst>
      <p:ext uri="{BB962C8B-B14F-4D97-AF65-F5344CB8AC3E}">
        <p14:creationId xmlns:p14="http://schemas.microsoft.com/office/powerpoint/2010/main" val="334420872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Sagamite Images, Stock Photos &amp; Vectors | Shutterstock">
            <a:extLst>
              <a:ext uri="{FF2B5EF4-FFF2-40B4-BE49-F238E27FC236}">
                <a16:creationId xmlns:a16="http://schemas.microsoft.com/office/drawing/2014/main" id="{AE9A1AD4-FD64-420A-B59E-4A1FF1307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6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CAD17B0-48E8-48F5-AEF7-9E92B7A973E4}"/>
              </a:ext>
            </a:extLst>
          </p:cNvPr>
          <p:cNvSpPr>
            <a:spLocks noGrp="1"/>
          </p:cNvSpPr>
          <p:nvPr>
            <p:ph type="title"/>
          </p:nvPr>
        </p:nvSpPr>
        <p:spPr>
          <a:xfrm>
            <a:off x="709448" y="1913950"/>
            <a:ext cx="4204137" cy="1342754"/>
          </a:xfrm>
        </p:spPr>
        <p:txBody>
          <a:bodyPr>
            <a:normAutofit/>
          </a:bodyPr>
          <a:lstStyle/>
          <a:p>
            <a:pPr algn="ctr"/>
            <a:r>
              <a:rPr lang="en-CA" sz="3600" b="0" i="0">
                <a:effectLst/>
                <a:latin typeface="Linux Libertine"/>
              </a:rPr>
              <a:t>Sagamite</a:t>
            </a:r>
            <a:br>
              <a:rPr lang="en-CA" sz="3600" b="0" i="0">
                <a:effectLst/>
                <a:latin typeface="Linux Libertine"/>
              </a:rPr>
            </a:br>
            <a:endParaRPr lang="en-CA" sz="360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FCA1BD-F9A1-41CD-9B02-70EA54273301}"/>
              </a:ext>
            </a:extLst>
          </p:cNvPr>
          <p:cNvSpPr>
            <a:spLocks noGrp="1"/>
          </p:cNvSpPr>
          <p:nvPr>
            <p:ph idx="1"/>
          </p:nvPr>
        </p:nvSpPr>
        <p:spPr>
          <a:xfrm>
            <a:off x="525516" y="3417573"/>
            <a:ext cx="4593021" cy="2619839"/>
          </a:xfrm>
        </p:spPr>
        <p:txBody>
          <a:bodyPr anchor="ctr">
            <a:normAutofit/>
          </a:bodyPr>
          <a:lstStyle/>
          <a:p>
            <a:r>
              <a:rPr lang="fr-FR" sz="1800" b="0" i="0" dirty="0">
                <a:effectLst/>
                <a:latin typeface="Arial" panose="020B0604020202020204" pitchFamily="34" charset="0"/>
              </a:rPr>
              <a:t>C'est un mélange bouilli de mais et de poissons, viandes ou baies sous diverses formes auquel était souvent ajouté de la graisse  comme assaisonnement. </a:t>
            </a:r>
          </a:p>
          <a:p>
            <a:r>
              <a:rPr lang="fr-FR" sz="1800" b="0" i="0" dirty="0">
                <a:effectLst/>
                <a:latin typeface="Arial" panose="020B0604020202020204" pitchFamily="34" charset="0"/>
              </a:rPr>
              <a:t>Aujourd'hui, le plat désigne surtout une soupe à base de maïs qui s'inspire du plat traditionnel.</a:t>
            </a:r>
            <a:endParaRPr lang="en-CA" sz="1800" dirty="0"/>
          </a:p>
        </p:txBody>
      </p:sp>
    </p:spTree>
    <p:extLst>
      <p:ext uri="{BB962C8B-B14F-4D97-AF65-F5344CB8AC3E}">
        <p14:creationId xmlns:p14="http://schemas.microsoft.com/office/powerpoint/2010/main" val="1341324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46EF13E-687B-4B99-9971-ABCFBE3C2F37}"/>
              </a:ext>
            </a:extLst>
          </p:cNvPr>
          <p:cNvSpPr>
            <a:spLocks noGrp="1"/>
          </p:cNvSpPr>
          <p:nvPr>
            <p:ph type="title"/>
          </p:nvPr>
        </p:nvSpPr>
        <p:spPr>
          <a:xfrm>
            <a:off x="838200" y="448721"/>
            <a:ext cx="4707671" cy="1225650"/>
          </a:xfrm>
        </p:spPr>
        <p:txBody>
          <a:bodyPr anchor="b">
            <a:normAutofit/>
          </a:bodyPr>
          <a:lstStyle/>
          <a:p>
            <a:r>
              <a:rPr lang="fr-FR" sz="3200" b="1" i="0">
                <a:solidFill>
                  <a:schemeClr val="bg1"/>
                </a:solidFill>
                <a:effectLst/>
                <a:latin typeface="Arial" panose="020B0604020202020204" pitchFamily="34" charset="0"/>
              </a:rPr>
              <a:t>Poupées d'enveloppes   de maïs</a:t>
            </a:r>
            <a:r>
              <a:rPr lang="fr-FR" sz="3200" b="0" i="0">
                <a:solidFill>
                  <a:schemeClr val="bg1"/>
                </a:solidFill>
                <a:effectLst/>
                <a:latin typeface="Arial" panose="020B0604020202020204" pitchFamily="34" charset="0"/>
              </a:rPr>
              <a:t> </a:t>
            </a:r>
            <a:endParaRPr lang="en-CA" sz="3200">
              <a:solidFill>
                <a:schemeClr val="bg1"/>
              </a:solidFill>
            </a:endParaRPr>
          </a:p>
        </p:txBody>
      </p:sp>
      <p:cxnSp>
        <p:nvCxnSpPr>
          <p:cNvPr id="73" name="Straight Connector 7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2433EF-069D-4D0C-8AFF-98059436BEFC}"/>
              </a:ext>
            </a:extLst>
          </p:cNvPr>
          <p:cNvSpPr>
            <a:spLocks noGrp="1"/>
          </p:cNvSpPr>
          <p:nvPr>
            <p:ph idx="1"/>
          </p:nvPr>
        </p:nvSpPr>
        <p:spPr>
          <a:xfrm>
            <a:off x="744477" y="1829744"/>
            <a:ext cx="5036500" cy="4715537"/>
          </a:xfrm>
        </p:spPr>
        <p:txBody>
          <a:bodyPr>
            <a:normAutofit/>
          </a:bodyPr>
          <a:lstStyle/>
          <a:p>
            <a:r>
              <a:rPr lang="fr-FR" sz="1900" b="0" i="0" dirty="0">
                <a:solidFill>
                  <a:schemeClr val="bg1"/>
                </a:solidFill>
                <a:effectLst/>
                <a:latin typeface="Arial" panose="020B0604020202020204" pitchFamily="34" charset="0"/>
              </a:rPr>
              <a:t>D'origine autochtone d'Amérique du Nord et du Sud , ce sont des poupées sans visages. Il y a un certain nombre d'explications traditionnelles pour cela.</a:t>
            </a:r>
          </a:p>
          <a:p>
            <a:r>
              <a:rPr lang="fr-FR" sz="1900" b="0" i="0" dirty="0">
                <a:solidFill>
                  <a:schemeClr val="bg1"/>
                </a:solidFill>
                <a:effectLst/>
                <a:latin typeface="Arial" panose="020B0604020202020204" pitchFamily="34" charset="0"/>
              </a:rPr>
              <a:t> Une légende est que l'Esprit du maïs, l'une des </a:t>
            </a:r>
            <a:r>
              <a:rPr lang="fr-FR" sz="1900" b="0" i="0" u="none" strike="noStrike" dirty="0">
                <a:solidFill>
                  <a:schemeClr val="bg1"/>
                </a:solidFill>
                <a:effectLst/>
                <a:latin typeface="Arial" panose="020B0604020202020204" pitchFamily="34" charset="0"/>
                <a:hlinkClick r:id="rId3" tooltip="Trois sœurs (agriculture)"/>
              </a:rPr>
              <a:t>Trois Sœurs</a:t>
            </a:r>
            <a:r>
              <a:rPr lang="fr-FR" sz="1900" b="0" i="0" dirty="0">
                <a:solidFill>
                  <a:schemeClr val="bg1"/>
                </a:solidFill>
                <a:effectLst/>
                <a:latin typeface="Arial" panose="020B0604020202020204" pitchFamily="34" charset="0"/>
              </a:rPr>
              <a:t>, a fait une poupée de ses épis pour amuser les enfants. La poupée avait un beau visage, et a commencé à passer moins de temps avec les enfants et plus de temps à contempler sa propre beauté. À la suite de sa vanité, le visage de la poupée a été enlevé par le Créateur.</a:t>
            </a:r>
          </a:p>
          <a:p>
            <a:r>
              <a:rPr lang="fr-FR" sz="1900" b="0" i="0" dirty="0">
                <a:solidFill>
                  <a:schemeClr val="bg1"/>
                </a:solidFill>
                <a:effectLst/>
                <a:latin typeface="Arial" panose="020B0604020202020204" pitchFamily="34" charset="0"/>
              </a:rPr>
              <a:t>Ces poupées sont aussi fabriquées par les colons américains</a:t>
            </a:r>
          </a:p>
          <a:p>
            <a:endParaRPr lang="en-CA" sz="1400" dirty="0">
              <a:solidFill>
                <a:schemeClr val="bg1"/>
              </a:solidFill>
            </a:endParaRPr>
          </a:p>
        </p:txBody>
      </p:sp>
      <p:cxnSp>
        <p:nvCxnSpPr>
          <p:cNvPr id="75" name="Straight Connector 7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E87A024D-B70E-4842-A6BD-2A7D9AFD5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54" b="15961"/>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5F4954-4939-4815-A8A5-C47CE0658706}"/>
              </a:ext>
            </a:extLst>
          </p:cNvPr>
          <p:cNvSpPr txBox="1"/>
          <p:nvPr/>
        </p:nvSpPr>
        <p:spPr>
          <a:xfrm>
            <a:off x="6525453" y="6172201"/>
            <a:ext cx="5666547" cy="685799"/>
          </a:xfrm>
          <a:prstGeom prst="rect">
            <a:avLst/>
          </a:prstGeom>
          <a:solidFill>
            <a:srgbClr val="000000">
              <a:alpha val="50000"/>
            </a:srgbClr>
          </a:solidFill>
          <a:ln>
            <a:noFill/>
          </a:ln>
        </p:spPr>
        <p:txBody>
          <a:bodyPr wrap="square">
            <a:noAutofit/>
          </a:bodyPr>
          <a:lstStyle/>
          <a:p>
            <a:pPr algn="ctr">
              <a:spcAft>
                <a:spcPts val="600"/>
              </a:spcAft>
            </a:pPr>
            <a:r>
              <a:rPr lang="fr-FR" sz="1300" b="0" i="0">
                <a:solidFill>
                  <a:srgbClr val="FFFFFF"/>
                </a:solidFill>
                <a:effectLst/>
              </a:rPr>
              <a:t>Poupée, Mohawk ou </a:t>
            </a:r>
            <a:r>
              <a:rPr lang="fr-FR" sz="1300" b="0" i="0" err="1">
                <a:solidFill>
                  <a:srgbClr val="FFFFFF"/>
                </a:solidFill>
                <a:effectLst/>
              </a:rPr>
              <a:t>Sénéca</a:t>
            </a:r>
            <a:r>
              <a:rPr lang="fr-FR" sz="1300" b="0" i="0">
                <a:solidFill>
                  <a:srgbClr val="FFFFFF"/>
                </a:solidFill>
                <a:effectLst/>
              </a:rPr>
              <a:t>, 1875-1900. Don de Sarah Ann </a:t>
            </a:r>
            <a:r>
              <a:rPr lang="fr-FR" sz="1300" b="0" i="0" err="1">
                <a:solidFill>
                  <a:srgbClr val="FFFFFF"/>
                </a:solidFill>
                <a:effectLst/>
              </a:rPr>
              <a:t>Kerby</a:t>
            </a:r>
            <a:r>
              <a:rPr lang="fr-FR" sz="1300" b="0" i="0">
                <a:solidFill>
                  <a:srgbClr val="FFFFFF"/>
                </a:solidFill>
                <a:effectLst/>
              </a:rPr>
              <a:t>, ME939.1.1 © Musée </a:t>
            </a:r>
            <a:r>
              <a:rPr lang="fr-FR" sz="1300" b="0" i="0" err="1">
                <a:solidFill>
                  <a:srgbClr val="FFFFFF"/>
                </a:solidFill>
                <a:effectLst/>
              </a:rPr>
              <a:t>McCord</a:t>
            </a:r>
            <a:endParaRPr lang="en-CA" sz="1300">
              <a:solidFill>
                <a:srgbClr val="FFFFFF"/>
              </a:solidFill>
            </a:endParaRPr>
          </a:p>
        </p:txBody>
      </p:sp>
    </p:spTree>
    <p:extLst>
      <p:ext uri="{BB962C8B-B14F-4D97-AF65-F5344CB8AC3E}">
        <p14:creationId xmlns:p14="http://schemas.microsoft.com/office/powerpoint/2010/main" val="171793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2147-95FA-4B37-9A61-028A2C0C14C3}"/>
              </a:ext>
            </a:extLst>
          </p:cNvPr>
          <p:cNvSpPr>
            <a:spLocks noGrp="1"/>
          </p:cNvSpPr>
          <p:nvPr>
            <p:ph type="title"/>
          </p:nvPr>
        </p:nvSpPr>
        <p:spPr>
          <a:xfrm>
            <a:off x="838200" y="365125"/>
            <a:ext cx="6254496" cy="1828800"/>
          </a:xfrm>
        </p:spPr>
        <p:txBody>
          <a:bodyPr>
            <a:normAutofit fontScale="90000"/>
          </a:bodyPr>
          <a:lstStyle/>
          <a:p>
            <a:pPr algn="ctr"/>
            <a:r>
              <a:rPr lang="fr-FR" sz="2800" dirty="0">
                <a:latin typeface="Segoe UI Historic" panose="020B0502040204020203" pitchFamily="34" charset="0"/>
              </a:rPr>
              <a:t>Savez-vous pourquoi les poupées des enfants iroquois, sont dépourvues de visage?</a:t>
            </a:r>
            <a:br>
              <a:rPr lang="fr-FR" sz="2200" dirty="0">
                <a:latin typeface="Segoe UI Historic" panose="020B0502040204020203" pitchFamily="34" charset="0"/>
              </a:rPr>
            </a:br>
            <a:endParaRPr lang="en-CA" dirty="0"/>
          </a:p>
        </p:txBody>
      </p:sp>
      <p:sp>
        <p:nvSpPr>
          <p:cNvPr id="3" name="Content Placeholder 2">
            <a:extLst>
              <a:ext uri="{FF2B5EF4-FFF2-40B4-BE49-F238E27FC236}">
                <a16:creationId xmlns:a16="http://schemas.microsoft.com/office/drawing/2014/main" id="{20CE3A24-BCE6-4581-B447-DE3B900C4F10}"/>
              </a:ext>
            </a:extLst>
          </p:cNvPr>
          <p:cNvSpPr>
            <a:spLocks noGrp="1"/>
          </p:cNvSpPr>
          <p:nvPr>
            <p:ph idx="1"/>
          </p:nvPr>
        </p:nvSpPr>
        <p:spPr>
          <a:xfrm>
            <a:off x="838200" y="2322575"/>
            <a:ext cx="6414856" cy="4424453"/>
          </a:xfrm>
        </p:spPr>
        <p:txBody>
          <a:bodyPr>
            <a:normAutofit/>
          </a:bodyPr>
          <a:lstStyle/>
          <a:p>
            <a:r>
              <a:rPr lang="fr-FR" sz="2000" b="0" i="0" dirty="0">
                <a:effectLst/>
                <a:latin typeface="Segoe UI Historic" panose="020B0502040204020203" pitchFamily="34" charset="0"/>
              </a:rPr>
              <a:t>L’histoire raconte que l’Esprit du maïs, qui avec l’Esprit du haricot et de la courge forme les Trois Sœurs qui subviennent aux besoins des </a:t>
            </a:r>
            <a:r>
              <a:rPr lang="fr-FR" sz="2000" b="0" i="0" dirty="0" err="1">
                <a:effectLst/>
                <a:latin typeface="Segoe UI Historic" panose="020B0502040204020203" pitchFamily="34" charset="0"/>
              </a:rPr>
              <a:t>Haudenosaunee</a:t>
            </a:r>
            <a:r>
              <a:rPr lang="fr-FR" sz="2000" b="0" i="0" dirty="0">
                <a:effectLst/>
                <a:latin typeface="Segoe UI Historic" panose="020B0502040204020203" pitchFamily="34" charset="0"/>
              </a:rPr>
              <a:t>, a demandé au Créateur si elle pouvait créer une belle poupée à partir de ses feuilles afin d’amuser les enfants.</a:t>
            </a:r>
          </a:p>
          <a:p>
            <a:r>
              <a:rPr lang="fr-FR" sz="2000" b="0" i="0" dirty="0">
                <a:effectLst/>
                <a:latin typeface="Segoe UI Historic" panose="020B0502040204020203" pitchFamily="34" charset="0"/>
              </a:rPr>
              <a:t> La poupée, semblable à celle-ci, reçut tellement de compliments sur sa beauté qu’elle devint vaniteuse. Malgré l’avertissement qu’elle reçut du Créateur, elle continua à contempler sa beauté dans l’eau et à s’en vanter. En guise de punition, le Créateur lui retira son visage.</a:t>
            </a:r>
            <a:endParaRPr lang="en-CA" sz="2000" dirty="0"/>
          </a:p>
        </p:txBody>
      </p:sp>
      <p:pic>
        <p:nvPicPr>
          <p:cNvPr id="3074" name="Picture 2" descr="Poupée des lames du maïs photo stock. Image du maïs, poupée - 21709878">
            <a:extLst>
              <a:ext uri="{FF2B5EF4-FFF2-40B4-BE49-F238E27FC236}">
                <a16:creationId xmlns:a16="http://schemas.microsoft.com/office/drawing/2014/main" id="{2A5A00E7-8F8F-4BE9-A154-43604AC42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 t="1035" r="10463" b="-388"/>
          <a:stretch/>
        </p:blipFill>
        <p:spPr bwMode="auto">
          <a:xfrm>
            <a:off x="7794596" y="44388"/>
            <a:ext cx="4308627" cy="681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57228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13C5-8F67-4C35-91F0-4DACFE9146DE}"/>
              </a:ext>
            </a:extLst>
          </p:cNvPr>
          <p:cNvSpPr>
            <a:spLocks noGrp="1"/>
          </p:cNvSpPr>
          <p:nvPr>
            <p:ph type="title"/>
          </p:nvPr>
        </p:nvSpPr>
        <p:spPr/>
        <p:txBody>
          <a:bodyPr/>
          <a:lstStyle/>
          <a:p>
            <a:r>
              <a:rPr lang="fr-FR" sz="4400" b="1" i="0" dirty="0">
                <a:solidFill>
                  <a:srgbClr val="202122"/>
                </a:solidFill>
                <a:effectLst/>
                <a:latin typeface="Arial" panose="020B0604020202020204" pitchFamily="34" charset="0"/>
              </a:rPr>
              <a:t>Poupées d'enveloppes de Maïs</a:t>
            </a:r>
            <a:r>
              <a:rPr lang="fr-FR" sz="4400" b="0" i="0" dirty="0">
                <a:solidFill>
                  <a:srgbClr val="202122"/>
                </a:solidFill>
                <a:effectLst/>
                <a:latin typeface="Arial" panose="020B0604020202020204" pitchFamily="34" charset="0"/>
              </a:rPr>
              <a:t> </a:t>
            </a:r>
            <a:endParaRPr lang="en-CA" dirty="0"/>
          </a:p>
        </p:txBody>
      </p:sp>
      <p:sp>
        <p:nvSpPr>
          <p:cNvPr id="3" name="Content Placeholder 2">
            <a:extLst>
              <a:ext uri="{FF2B5EF4-FFF2-40B4-BE49-F238E27FC236}">
                <a16:creationId xmlns:a16="http://schemas.microsoft.com/office/drawing/2014/main" id="{DA652BDF-B528-467E-A8F6-A01C7FF7CFA1}"/>
              </a:ext>
            </a:extLst>
          </p:cNvPr>
          <p:cNvSpPr>
            <a:spLocks noGrp="1"/>
          </p:cNvSpPr>
          <p:nvPr>
            <p:ph idx="1"/>
          </p:nvPr>
        </p:nvSpPr>
        <p:spPr>
          <a:xfrm>
            <a:off x="683581" y="1707601"/>
            <a:ext cx="6436310" cy="4267071"/>
          </a:xfrm>
        </p:spPr>
        <p:txBody>
          <a:bodyPr/>
          <a:lstStyle/>
          <a:p>
            <a:r>
              <a:rPr lang="fr-FR" sz="2800" b="0" i="0" dirty="0">
                <a:solidFill>
                  <a:srgbClr val="202122"/>
                </a:solidFill>
                <a:effectLst/>
                <a:latin typeface="Arial" panose="020B0604020202020204" pitchFamily="34" charset="0"/>
              </a:rPr>
              <a:t>Les </a:t>
            </a:r>
            <a:r>
              <a:rPr lang="fr-FR" sz="2800" b="1" i="0" dirty="0">
                <a:solidFill>
                  <a:srgbClr val="202122"/>
                </a:solidFill>
                <a:effectLst/>
                <a:latin typeface="Arial" panose="020B0604020202020204" pitchFamily="34" charset="0"/>
              </a:rPr>
              <a:t>Poupées d'enveloppes de maïs</a:t>
            </a:r>
            <a:r>
              <a:rPr lang="fr-FR" sz="2800" b="0" i="0" dirty="0">
                <a:solidFill>
                  <a:srgbClr val="202122"/>
                </a:solidFill>
                <a:effectLst/>
                <a:latin typeface="Arial" panose="020B0604020202020204" pitchFamily="34" charset="0"/>
              </a:rPr>
              <a:t> sont des poupées fabriquées avec des </a:t>
            </a:r>
            <a:r>
              <a:rPr lang="fr-FR" sz="2800" b="1" i="0" dirty="0">
                <a:solidFill>
                  <a:schemeClr val="accent6">
                    <a:lumMod val="75000"/>
                  </a:schemeClr>
                </a:solidFill>
                <a:effectLst/>
                <a:latin typeface="Arial" panose="020B0604020202020204" pitchFamily="34" charset="0"/>
              </a:rPr>
              <a:t>spathes de mais</a:t>
            </a:r>
            <a:r>
              <a:rPr lang="fr-FR" sz="2800" b="0" i="0" u="sng" dirty="0">
                <a:solidFill>
                  <a:srgbClr val="0B0080"/>
                </a:solidFill>
                <a:effectLst/>
                <a:latin typeface="Arial" panose="020B0604020202020204" pitchFamily="34" charset="0"/>
              </a:rPr>
              <a:t> </a:t>
            </a:r>
            <a:r>
              <a:rPr lang="fr-FR" sz="2800" b="0" i="0" dirty="0">
                <a:solidFill>
                  <a:srgbClr val="202122"/>
                </a:solidFill>
                <a:effectLst/>
                <a:latin typeface="Arial" panose="020B0604020202020204" pitchFamily="34" charset="0"/>
              </a:rPr>
              <a:t>(feuilles modifiées qui enveloppent et protègent l'épi de mais).</a:t>
            </a:r>
          </a:p>
          <a:p>
            <a:endParaRPr lang="en-CA" dirty="0"/>
          </a:p>
        </p:txBody>
      </p:sp>
      <p:pic>
        <p:nvPicPr>
          <p:cNvPr id="2050" name="Picture 2" descr="Instructions particulières : Inspection des cultures de semence de maïs de  grande culture - Agence canadienne d'inspection des aliments">
            <a:extLst>
              <a:ext uri="{FF2B5EF4-FFF2-40B4-BE49-F238E27FC236}">
                <a16:creationId xmlns:a16="http://schemas.microsoft.com/office/drawing/2014/main" id="{185B1AA9-9C11-46BE-9D3B-EF3C0BC1F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5" t="8947" r="8557" b="10345"/>
          <a:stretch/>
        </p:blipFill>
        <p:spPr bwMode="auto">
          <a:xfrm>
            <a:off x="6276512" y="2947386"/>
            <a:ext cx="5646198" cy="3844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anksgiving Activities for Children - PowWows.com - Native American Pow  Wows | Corn husk dolls, Corn husk, Native american dolls">
            <a:extLst>
              <a:ext uri="{FF2B5EF4-FFF2-40B4-BE49-F238E27FC236}">
                <a16:creationId xmlns:a16="http://schemas.microsoft.com/office/drawing/2014/main" id="{95C34306-A8F8-4F62-9BB7-E190D2BD4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421" y="3915051"/>
            <a:ext cx="1931723" cy="271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264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ow to Make a corner dolly and corn man in 2020 | Corn husk dolls, Corn  husk crafts, Corn husk">
            <a:extLst>
              <a:ext uri="{FF2B5EF4-FFF2-40B4-BE49-F238E27FC236}">
                <a16:creationId xmlns:a16="http://schemas.microsoft.com/office/drawing/2014/main" id="{D34C9ADB-4D19-4A44-B000-00F51CFF997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357"/>
          <a:stretch/>
        </p:blipFill>
        <p:spPr bwMode="auto">
          <a:xfrm>
            <a:off x="20" y="10"/>
            <a:ext cx="4637226"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5B0A5-E05E-4E8B-8B4F-1421A7D4ACF1}"/>
              </a:ext>
            </a:extLst>
          </p:cNvPr>
          <p:cNvSpPr>
            <a:spLocks noGrp="1"/>
          </p:cNvSpPr>
          <p:nvPr>
            <p:ph type="title"/>
          </p:nvPr>
        </p:nvSpPr>
        <p:spPr>
          <a:xfrm>
            <a:off x="5277328" y="640082"/>
            <a:ext cx="6274591" cy="3351602"/>
          </a:xfrm>
        </p:spPr>
        <p:txBody>
          <a:bodyPr vert="horz" lIns="91440" tIns="45720" rIns="91440" bIns="45720" rtlCol="0" anchor="b">
            <a:normAutofit/>
          </a:bodyPr>
          <a:lstStyle/>
          <a:p>
            <a:pPr algn="ctr"/>
            <a:r>
              <a:rPr lang="en-US" sz="5600" dirty="0">
                <a:solidFill>
                  <a:schemeClr val="bg1"/>
                </a:solidFill>
              </a:rPr>
              <a:t>Comment faire </a:t>
            </a:r>
            <a:r>
              <a:rPr lang="en-US" sz="5600" dirty="0" err="1">
                <a:solidFill>
                  <a:schemeClr val="bg1"/>
                </a:solidFill>
              </a:rPr>
              <a:t>une</a:t>
            </a:r>
            <a:r>
              <a:rPr lang="en-US" sz="5600" dirty="0">
                <a:solidFill>
                  <a:schemeClr val="bg1"/>
                </a:solidFill>
              </a:rPr>
              <a:t>  </a:t>
            </a:r>
            <a:r>
              <a:rPr lang="en-US" sz="5600" b="1" dirty="0" err="1">
                <a:solidFill>
                  <a:schemeClr val="bg1"/>
                </a:solidFill>
              </a:rPr>
              <a:t>Poupées</a:t>
            </a:r>
            <a:r>
              <a:rPr lang="en-US" sz="5600" b="1" dirty="0">
                <a:solidFill>
                  <a:schemeClr val="bg1"/>
                </a:solidFill>
              </a:rPr>
              <a:t> </a:t>
            </a:r>
            <a:r>
              <a:rPr lang="en-US" sz="5600" b="1" dirty="0" err="1">
                <a:solidFill>
                  <a:schemeClr val="bg1"/>
                </a:solidFill>
              </a:rPr>
              <a:t>d’Enveloppes</a:t>
            </a:r>
            <a:r>
              <a:rPr lang="en-US" sz="5600" b="1" dirty="0">
                <a:solidFill>
                  <a:schemeClr val="bg1"/>
                </a:solidFill>
              </a:rPr>
              <a:t> de </a:t>
            </a:r>
            <a:r>
              <a:rPr lang="en-US" sz="5600" b="1" dirty="0" err="1">
                <a:solidFill>
                  <a:schemeClr val="bg1"/>
                </a:solidFill>
              </a:rPr>
              <a:t>Maïs</a:t>
            </a:r>
            <a:br>
              <a:rPr lang="en-US" sz="5600" dirty="0">
                <a:solidFill>
                  <a:schemeClr val="bg1"/>
                </a:solidFill>
              </a:rPr>
            </a:br>
            <a:endParaRPr lang="en-US" sz="5600" dirty="0">
              <a:solidFill>
                <a:schemeClr val="bg1"/>
              </a:solidFill>
            </a:endParaRPr>
          </a:p>
        </p:txBody>
      </p:sp>
    </p:spTree>
    <p:extLst>
      <p:ext uri="{BB962C8B-B14F-4D97-AF65-F5344CB8AC3E}">
        <p14:creationId xmlns:p14="http://schemas.microsoft.com/office/powerpoint/2010/main" val="3855773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66EF-3440-4A43-ADD0-946039096E3B}"/>
              </a:ext>
            </a:extLst>
          </p:cNvPr>
          <p:cNvSpPr>
            <a:spLocks noGrp="1"/>
          </p:cNvSpPr>
          <p:nvPr>
            <p:ph type="title"/>
          </p:nvPr>
        </p:nvSpPr>
        <p:spPr/>
        <p:txBody>
          <a:bodyPr/>
          <a:lstStyle/>
          <a:p>
            <a:endParaRPr lang="en-CA"/>
          </a:p>
        </p:txBody>
      </p:sp>
      <p:pic>
        <p:nvPicPr>
          <p:cNvPr id="5122" name="Picture 2" descr="Corn Husk Dolls, A Fall Craft - The Infinite Spider">
            <a:extLst>
              <a:ext uri="{FF2B5EF4-FFF2-40B4-BE49-F238E27FC236}">
                <a16:creationId xmlns:a16="http://schemas.microsoft.com/office/drawing/2014/main" id="{D18F584B-69D7-4387-A436-CC81BF354E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4518" y="175323"/>
            <a:ext cx="7508485" cy="650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5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B4E0-A96D-47FD-ABF1-9E1CC61AE05B}"/>
              </a:ext>
            </a:extLst>
          </p:cNvPr>
          <p:cNvSpPr>
            <a:spLocks noGrp="1"/>
          </p:cNvSpPr>
          <p:nvPr>
            <p:ph type="title"/>
          </p:nvPr>
        </p:nvSpPr>
        <p:spPr>
          <a:xfrm>
            <a:off x="470782" y="4113123"/>
            <a:ext cx="10911840" cy="2299786"/>
          </a:xfrm>
        </p:spPr>
        <p:txBody>
          <a:bodyPr vert="horz" lIns="91440" tIns="45720" rIns="91440" bIns="45720" rtlCol="0" anchor="ctr">
            <a:normAutofit fontScale="90000"/>
          </a:bodyPr>
          <a:lstStyle/>
          <a:p>
            <a:pPr marL="457200" indent="-457200">
              <a:buFont typeface="Arial" panose="020B0604020202020204" pitchFamily="34" charset="0"/>
              <a:buChar char="•"/>
            </a:pPr>
            <a:r>
              <a:rPr lang="fr-FR" sz="2800" b="0" i="0" dirty="0">
                <a:effectLst/>
                <a:latin typeface="Arial" panose="020B0604020202020204" pitchFamily="34" charset="0"/>
              </a:rPr>
              <a:t>Symboles des récoltes, les poupées d’enveloppes de maïs tirent leur origine des cultures autochtones où le maïs constituait une denrée de base. </a:t>
            </a:r>
            <a:br>
              <a:rPr lang="fr-FR" sz="2800" b="0" i="0" dirty="0">
                <a:effectLst/>
                <a:latin typeface="Arial" panose="020B0604020202020204" pitchFamily="34" charset="0"/>
              </a:rPr>
            </a:br>
            <a:br>
              <a:rPr lang="fr-FR" sz="2800" b="0" i="0" dirty="0">
                <a:effectLst/>
                <a:latin typeface="Arial" panose="020B0604020202020204" pitchFamily="34" charset="0"/>
              </a:rPr>
            </a:br>
            <a:r>
              <a:rPr lang="fr-FR" sz="2800" b="0" i="0" dirty="0">
                <a:effectLst/>
                <a:latin typeface="Arial" panose="020B0604020202020204" pitchFamily="34" charset="0"/>
              </a:rPr>
              <a:t>Les feuilles recouvrant l’épi de maïs servaient notamment à éclairer les lampes, à remplir les oreillers et à fabriquer des paniers, des masques, des carquois et des poupées de cérémonie.</a:t>
            </a:r>
            <a:endParaRPr lang="en-US" sz="6000" dirty="0"/>
          </a:p>
        </p:txBody>
      </p:sp>
      <p:pic>
        <p:nvPicPr>
          <p:cNvPr id="5" name="Content Placeholder 4" descr="A picture containing table, cake, decorated, curtain&#10;&#10;Description automatically generated">
            <a:extLst>
              <a:ext uri="{FF2B5EF4-FFF2-40B4-BE49-F238E27FC236}">
                <a16:creationId xmlns:a16="http://schemas.microsoft.com/office/drawing/2014/main" id="{FABDA5F5-D6FB-40CE-A5E0-132AFA3872E2}"/>
              </a:ext>
            </a:extLst>
          </p:cNvPr>
          <p:cNvPicPr>
            <a:picLocks noGrp="1" noChangeAspect="1"/>
          </p:cNvPicPr>
          <p:nvPr>
            <p:ph idx="1"/>
          </p:nvPr>
        </p:nvPicPr>
        <p:blipFill rotWithShape="1">
          <a:blip r:embed="rId2"/>
          <a:srcRect t="903" r="1" b="2211"/>
          <a:stretch/>
        </p:blipFill>
        <p:spPr>
          <a:xfrm>
            <a:off x="2341345" y="445091"/>
            <a:ext cx="7509309" cy="3328585"/>
          </a:xfrm>
          <a:prstGeom prst="rect">
            <a:avLst/>
          </a:prstGeom>
          <a:ln w="19050">
            <a:solidFill>
              <a:schemeClr val="tx1"/>
            </a:solidFill>
            <a:miter lim="800000"/>
          </a:ln>
        </p:spPr>
      </p:pic>
    </p:spTree>
    <p:extLst>
      <p:ext uri="{BB962C8B-B14F-4D97-AF65-F5344CB8AC3E}">
        <p14:creationId xmlns:p14="http://schemas.microsoft.com/office/powerpoint/2010/main" val="403329068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Favorite Winter Squash Varieties | Old Farmer's Almanac">
            <a:extLst>
              <a:ext uri="{FF2B5EF4-FFF2-40B4-BE49-F238E27FC236}">
                <a16:creationId xmlns:a16="http://schemas.microsoft.com/office/drawing/2014/main" id="{6DEB1343-A157-4419-8282-847EB64348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33" r="31430" b="-1"/>
          <a:stretch/>
        </p:blipFill>
        <p:spPr bwMode="auto">
          <a:xfrm>
            <a:off x="5982788" y="10"/>
            <a:ext cx="6209211"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Shape 191">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3" name="Freeform: Shape 192">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CA1237-C36C-440F-A8ED-66B2BA2ECF44}"/>
              </a:ext>
            </a:extLst>
          </p:cNvPr>
          <p:cNvSpPr>
            <a:spLocks noGrp="1"/>
          </p:cNvSpPr>
          <p:nvPr>
            <p:ph type="title"/>
          </p:nvPr>
        </p:nvSpPr>
        <p:spPr>
          <a:xfrm>
            <a:off x="804671" y="365125"/>
            <a:ext cx="6806609" cy="1325563"/>
          </a:xfrm>
        </p:spPr>
        <p:txBody>
          <a:bodyPr vert="horz" lIns="91440" tIns="45720" rIns="91440" bIns="45720" rtlCol="0">
            <a:normAutofit/>
          </a:bodyPr>
          <a:lstStyle/>
          <a:p>
            <a:r>
              <a:rPr lang="en-US" sz="6600" b="0" i="0" dirty="0">
                <a:effectLst/>
              </a:rPr>
              <a:t>La </a:t>
            </a:r>
            <a:r>
              <a:rPr lang="en-US" sz="6600" dirty="0" err="1"/>
              <a:t>C</a:t>
            </a:r>
            <a:r>
              <a:rPr lang="en-US" sz="6600" b="0" i="0" dirty="0" err="1">
                <a:effectLst/>
              </a:rPr>
              <a:t>ourge</a:t>
            </a:r>
            <a:endParaRPr lang="en-US" sz="1100" dirty="0"/>
          </a:p>
        </p:txBody>
      </p:sp>
      <p:sp>
        <p:nvSpPr>
          <p:cNvPr id="5126" name="Content Placeholder 5125">
            <a:extLst>
              <a:ext uri="{FF2B5EF4-FFF2-40B4-BE49-F238E27FC236}">
                <a16:creationId xmlns:a16="http://schemas.microsoft.com/office/drawing/2014/main" id="{0D62C79F-41BC-4649-A8D2-44B9E131E15D}"/>
              </a:ext>
            </a:extLst>
          </p:cNvPr>
          <p:cNvSpPr>
            <a:spLocks noGrp="1"/>
          </p:cNvSpPr>
          <p:nvPr>
            <p:ph idx="1"/>
          </p:nvPr>
        </p:nvSpPr>
        <p:spPr>
          <a:xfrm>
            <a:off x="376045" y="1690688"/>
            <a:ext cx="6067413" cy="4239595"/>
          </a:xfrm>
        </p:spPr>
        <p:txBody>
          <a:bodyPr>
            <a:normAutofit lnSpcReduction="10000"/>
          </a:bodyPr>
          <a:lstStyle/>
          <a:p>
            <a:r>
              <a:rPr lang="en-US" dirty="0">
                <a:latin typeface="+mj-lt"/>
              </a:rPr>
              <a:t>U</a:t>
            </a:r>
            <a:r>
              <a:rPr lang="en-US" b="0" i="0" dirty="0">
                <a:effectLst/>
                <a:latin typeface="+mj-lt"/>
              </a:rPr>
              <a:t>ne </a:t>
            </a:r>
            <a:r>
              <a:rPr lang="en-US" b="0" i="0" dirty="0" err="1">
                <a:effectLst/>
                <a:latin typeface="+mj-lt"/>
              </a:rPr>
              <a:t>plante</a:t>
            </a:r>
            <a:r>
              <a:rPr lang="en-US" b="0" i="0" dirty="0">
                <a:effectLst/>
                <a:latin typeface="+mj-lt"/>
              </a:rPr>
              <a:t> </a:t>
            </a:r>
            <a:r>
              <a:rPr lang="en-US" b="0" i="0" dirty="0" err="1">
                <a:effectLst/>
                <a:latin typeface="+mj-lt"/>
              </a:rPr>
              <a:t>rampante</a:t>
            </a:r>
            <a:r>
              <a:rPr lang="en-US" b="0" i="0" dirty="0">
                <a:effectLst/>
                <a:latin typeface="+mj-lt"/>
              </a:rPr>
              <a:t> de </a:t>
            </a:r>
            <a:r>
              <a:rPr lang="en-US" b="0" i="0" dirty="0" err="1">
                <a:effectLst/>
                <a:latin typeface="+mj-lt"/>
              </a:rPr>
              <a:t>grande</a:t>
            </a:r>
            <a:r>
              <a:rPr lang="en-US" b="0" i="0" dirty="0">
                <a:effectLst/>
                <a:latin typeface="+mj-lt"/>
              </a:rPr>
              <a:t> </a:t>
            </a:r>
            <a:r>
              <a:rPr lang="en-US" b="0" i="0" dirty="0" err="1">
                <a:effectLst/>
                <a:latin typeface="+mj-lt"/>
              </a:rPr>
              <a:t>envergure</a:t>
            </a:r>
            <a:endParaRPr lang="en-US" b="0" i="0" dirty="0">
              <a:effectLst/>
              <a:latin typeface="+mj-lt"/>
            </a:endParaRPr>
          </a:p>
          <a:p>
            <a:r>
              <a:rPr lang="en-US" dirty="0" err="1">
                <a:latin typeface="+mj-lt"/>
              </a:rPr>
              <a:t>R</a:t>
            </a:r>
            <a:r>
              <a:rPr lang="en-US" b="0" i="0" dirty="0" err="1">
                <a:effectLst/>
                <a:latin typeface="+mj-lt"/>
              </a:rPr>
              <a:t>ecouvre</a:t>
            </a:r>
            <a:r>
              <a:rPr lang="en-US" b="0" i="0" dirty="0">
                <a:effectLst/>
                <a:latin typeface="+mj-lt"/>
              </a:rPr>
              <a:t> le sol entre les plants</a:t>
            </a:r>
            <a:br>
              <a:rPr lang="en-US" dirty="0">
                <a:latin typeface="+mj-lt"/>
              </a:rPr>
            </a:br>
            <a:r>
              <a:rPr lang="en-US" b="0" i="0" dirty="0" err="1">
                <a:effectLst/>
                <a:latin typeface="+mj-lt"/>
              </a:rPr>
              <a:t>étouffant</a:t>
            </a:r>
            <a:r>
              <a:rPr lang="en-US" b="0" i="0" dirty="0">
                <a:effectLst/>
                <a:latin typeface="+mj-lt"/>
              </a:rPr>
              <a:t> les </a:t>
            </a:r>
            <a:r>
              <a:rPr lang="en-US" b="0" i="0" dirty="0" err="1">
                <a:effectLst/>
                <a:latin typeface="+mj-lt"/>
              </a:rPr>
              <a:t>mauvaises</a:t>
            </a:r>
            <a:r>
              <a:rPr lang="en-US" b="0" i="0" dirty="0">
                <a:effectLst/>
                <a:latin typeface="+mj-lt"/>
              </a:rPr>
              <a:t> </a:t>
            </a:r>
            <a:r>
              <a:rPr lang="en-US" b="0" i="0" dirty="0" err="1">
                <a:effectLst/>
                <a:latin typeface="+mj-lt"/>
              </a:rPr>
              <a:t>herbes</a:t>
            </a:r>
            <a:r>
              <a:rPr lang="en-US" b="0" i="0" dirty="0">
                <a:effectLst/>
                <a:latin typeface="+mj-lt"/>
              </a:rPr>
              <a:t>  </a:t>
            </a:r>
            <a:r>
              <a:rPr lang="en-US" b="0" i="0" dirty="0" err="1">
                <a:effectLst/>
                <a:latin typeface="+mj-lt"/>
              </a:rPr>
              <a:t>agissant</a:t>
            </a:r>
            <a:r>
              <a:rPr lang="en-US" b="0" i="0" dirty="0">
                <a:effectLst/>
                <a:latin typeface="+mj-lt"/>
              </a:rPr>
              <a:t> </a:t>
            </a:r>
            <a:r>
              <a:rPr lang="en-US" b="0" i="0" dirty="0" err="1">
                <a:effectLst/>
                <a:latin typeface="+mj-lt"/>
              </a:rPr>
              <a:t>comme</a:t>
            </a:r>
            <a:r>
              <a:rPr lang="en-US" b="0" i="0" dirty="0">
                <a:effectLst/>
                <a:latin typeface="+mj-lt"/>
              </a:rPr>
              <a:t> un genre de </a:t>
            </a:r>
            <a:r>
              <a:rPr lang="en-US" b="0" i="0" dirty="0" err="1">
                <a:effectLst/>
                <a:latin typeface="+mj-lt"/>
              </a:rPr>
              <a:t>paillis</a:t>
            </a:r>
            <a:r>
              <a:rPr lang="en-US" b="0" i="0" dirty="0">
                <a:effectLst/>
                <a:latin typeface="+mj-lt"/>
              </a:rPr>
              <a:t> vivant, </a:t>
            </a:r>
            <a:r>
              <a:rPr lang="en-US" b="0" i="0" dirty="0" err="1">
                <a:effectLst/>
                <a:latin typeface="+mj-lt"/>
              </a:rPr>
              <a:t>créant</a:t>
            </a:r>
            <a:r>
              <a:rPr lang="en-US" b="0" i="0" dirty="0">
                <a:effectLst/>
                <a:latin typeface="+mj-lt"/>
              </a:rPr>
              <a:t> un </a:t>
            </a:r>
            <a:r>
              <a:rPr lang="en-US" b="0" i="0" dirty="0" err="1">
                <a:effectLst/>
                <a:latin typeface="+mj-lt"/>
              </a:rPr>
              <a:t>microclimat</a:t>
            </a:r>
            <a:r>
              <a:rPr lang="en-US" b="0" i="0" dirty="0">
                <a:effectLst/>
                <a:latin typeface="+mj-lt"/>
              </a:rPr>
              <a:t> qui </a:t>
            </a:r>
            <a:r>
              <a:rPr lang="en-US" b="0" i="0" dirty="0" err="1">
                <a:effectLst/>
                <a:latin typeface="+mj-lt"/>
              </a:rPr>
              <a:t>retient</a:t>
            </a:r>
            <a:r>
              <a:rPr lang="en-US" b="0" i="0" dirty="0">
                <a:effectLst/>
                <a:latin typeface="+mj-lt"/>
              </a:rPr>
              <a:t> </a:t>
            </a:r>
            <a:r>
              <a:rPr lang="en-US" b="0" i="0" dirty="0" err="1">
                <a:effectLst/>
                <a:latin typeface="+mj-lt"/>
              </a:rPr>
              <a:t>l’humidité</a:t>
            </a:r>
            <a:r>
              <a:rPr lang="en-US" b="0" i="0" dirty="0">
                <a:effectLst/>
                <a:latin typeface="+mj-lt"/>
              </a:rPr>
              <a:t> dans le sol.</a:t>
            </a:r>
            <a:endParaRPr lang="en-US" dirty="0">
              <a:latin typeface="+mj-lt"/>
            </a:endParaRPr>
          </a:p>
          <a:p>
            <a:r>
              <a:rPr lang="en-US" b="0" i="0" dirty="0" err="1">
                <a:effectLst/>
                <a:latin typeface="+mj-lt"/>
              </a:rPr>
              <a:t>Ses</a:t>
            </a:r>
            <a:r>
              <a:rPr lang="en-US" b="0" i="0" dirty="0">
                <a:effectLst/>
                <a:latin typeface="+mj-lt"/>
              </a:rPr>
              <a:t> tiges </a:t>
            </a:r>
            <a:r>
              <a:rPr lang="en-US" b="0" i="0" dirty="0" err="1">
                <a:effectLst/>
                <a:latin typeface="+mj-lt"/>
              </a:rPr>
              <a:t>épineuses</a:t>
            </a:r>
            <a:r>
              <a:rPr lang="en-US" b="0" i="0" dirty="0">
                <a:effectLst/>
                <a:latin typeface="+mj-lt"/>
              </a:rPr>
              <a:t> </a:t>
            </a:r>
            <a:r>
              <a:rPr lang="en-US" b="0" i="0" dirty="0" err="1">
                <a:effectLst/>
                <a:latin typeface="+mj-lt"/>
              </a:rPr>
              <a:t>aident</a:t>
            </a:r>
            <a:r>
              <a:rPr lang="en-US" b="0" i="0" dirty="0">
                <a:effectLst/>
                <a:latin typeface="+mj-lt"/>
              </a:rPr>
              <a:t> à </a:t>
            </a:r>
            <a:r>
              <a:rPr lang="en-US" b="0" i="0" dirty="0" err="1">
                <a:effectLst/>
                <a:latin typeface="+mj-lt"/>
              </a:rPr>
              <a:t>éloigner</a:t>
            </a:r>
            <a:r>
              <a:rPr lang="en-US" b="0" i="0" dirty="0">
                <a:effectLst/>
                <a:latin typeface="+mj-lt"/>
              </a:rPr>
              <a:t> des </a:t>
            </a:r>
            <a:r>
              <a:rPr lang="en-US" b="0" i="0" dirty="0" err="1">
                <a:effectLst/>
                <a:latin typeface="+mj-lt"/>
              </a:rPr>
              <a:t>prédateurs</a:t>
            </a:r>
            <a:r>
              <a:rPr lang="en-US" b="0" i="0" dirty="0">
                <a:effectLst/>
                <a:latin typeface="+mj-lt"/>
              </a:rPr>
              <a:t>.</a:t>
            </a:r>
          </a:p>
          <a:p>
            <a:r>
              <a:rPr lang="fr-FR" dirty="0">
                <a:latin typeface="+mj-lt"/>
              </a:rPr>
              <a:t>L</a:t>
            </a:r>
            <a:r>
              <a:rPr lang="fr-FR" b="0" i="0" dirty="0">
                <a:effectLst/>
                <a:latin typeface="+mj-lt"/>
              </a:rPr>
              <a:t>es courges, peuvent être mangés grillés ou bouillis.</a:t>
            </a:r>
            <a:endParaRPr lang="en-US" dirty="0">
              <a:latin typeface="+mj-lt"/>
            </a:endParaRPr>
          </a:p>
          <a:p>
            <a:endParaRPr lang="en-US" sz="2000" dirty="0"/>
          </a:p>
        </p:txBody>
      </p:sp>
    </p:spTree>
    <p:extLst>
      <p:ext uri="{BB962C8B-B14F-4D97-AF65-F5344CB8AC3E}">
        <p14:creationId xmlns:p14="http://schemas.microsoft.com/office/powerpoint/2010/main" val="34139446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Sociétés et Territoires - Lire l'organisation - Les Iroquoiens - Les  Iroquoiens vers 1500">
            <a:extLst>
              <a:ext uri="{FF2B5EF4-FFF2-40B4-BE49-F238E27FC236}">
                <a16:creationId xmlns:a16="http://schemas.microsoft.com/office/drawing/2014/main" id="{7678E3E1-74B7-4518-A134-7810DCB52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10" r="10788" b="-1"/>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C17792-C520-4543-AB79-2F43C9A75D8D}"/>
              </a:ext>
            </a:extLst>
          </p:cNvPr>
          <p:cNvSpPr>
            <a:spLocks noGrp="1"/>
          </p:cNvSpPr>
          <p:nvPr>
            <p:ph type="title"/>
          </p:nvPr>
        </p:nvSpPr>
        <p:spPr>
          <a:xfrm>
            <a:off x="804672" y="365125"/>
            <a:ext cx="5266155" cy="1325563"/>
          </a:xfrm>
        </p:spPr>
        <p:txBody>
          <a:bodyPr>
            <a:normAutofit/>
          </a:bodyPr>
          <a:lstStyle/>
          <a:p>
            <a:r>
              <a:rPr lang="fr-FR" sz="4400" b="0" i="0" dirty="0">
                <a:effectLst/>
                <a:latin typeface="Work Sans"/>
              </a:rPr>
              <a:t>Les Iroquoiens</a:t>
            </a:r>
            <a:endParaRPr lang="en-CA" dirty="0"/>
          </a:p>
        </p:txBody>
      </p:sp>
      <p:sp>
        <p:nvSpPr>
          <p:cNvPr id="3" name="Content Placeholder 2">
            <a:extLst>
              <a:ext uri="{FF2B5EF4-FFF2-40B4-BE49-F238E27FC236}">
                <a16:creationId xmlns:a16="http://schemas.microsoft.com/office/drawing/2014/main" id="{8C08642B-D881-4B12-8C64-4F8107B59A41}"/>
              </a:ext>
            </a:extLst>
          </p:cNvPr>
          <p:cNvSpPr>
            <a:spLocks noGrp="1"/>
          </p:cNvSpPr>
          <p:nvPr>
            <p:ph idx="1"/>
          </p:nvPr>
        </p:nvSpPr>
        <p:spPr>
          <a:xfrm>
            <a:off x="376046" y="1623528"/>
            <a:ext cx="4802444" cy="4223418"/>
          </a:xfrm>
        </p:spPr>
        <p:txBody>
          <a:bodyPr>
            <a:normAutofit/>
          </a:bodyPr>
          <a:lstStyle/>
          <a:p>
            <a:r>
              <a:rPr lang="fr-FR" sz="2400" b="0" i="0" dirty="0">
                <a:effectLst/>
                <a:latin typeface="Work Sans"/>
              </a:rPr>
              <a:t>Les Iroquoiens du Saint-Laurent, aujourd’hui disparus, pratiquaient cette culture quand Jacques Cartier est arrivé à </a:t>
            </a:r>
            <a:r>
              <a:rPr lang="fr-FR" sz="2400" b="0" i="0" dirty="0" err="1">
                <a:effectLst/>
                <a:latin typeface="Work Sans"/>
              </a:rPr>
              <a:t>Stadacona</a:t>
            </a:r>
            <a:r>
              <a:rPr lang="fr-FR" sz="2400" b="0" i="0" dirty="0">
                <a:effectLst/>
                <a:latin typeface="Work Sans"/>
              </a:rPr>
              <a:t> (Québec) en 1534.</a:t>
            </a:r>
          </a:p>
          <a:p>
            <a:r>
              <a:rPr lang="fr-FR" sz="2400" b="0" i="0" dirty="0">
                <a:effectLst/>
                <a:latin typeface="Work Sans"/>
              </a:rPr>
              <a:t> Plus tard, les Hurons-Wendat rapportèrent cette technique de l’Ontario et d’ailleurs la pratiquent encore.</a:t>
            </a:r>
            <a:endParaRPr lang="en-CA" sz="2400" dirty="0"/>
          </a:p>
        </p:txBody>
      </p:sp>
    </p:spTree>
    <p:extLst>
      <p:ext uri="{BB962C8B-B14F-4D97-AF65-F5344CB8AC3E}">
        <p14:creationId xmlns:p14="http://schemas.microsoft.com/office/powerpoint/2010/main" val="145882548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2D393D-EE28-4EFB-A1E6-EED41EBF34FE}"/>
              </a:ext>
            </a:extLst>
          </p:cNvPr>
          <p:cNvSpPr>
            <a:spLocks noGrp="1"/>
          </p:cNvSpPr>
          <p:nvPr>
            <p:ph type="title"/>
          </p:nvPr>
        </p:nvSpPr>
        <p:spPr>
          <a:xfrm>
            <a:off x="633446" y="640081"/>
            <a:ext cx="6274590" cy="3849244"/>
          </a:xfrm>
          <a:noFill/>
        </p:spPr>
        <p:txBody>
          <a:bodyPr vert="horz" lIns="91440" tIns="45720" rIns="91440" bIns="45720" rtlCol="0" anchor="b">
            <a:normAutofit fontScale="90000"/>
          </a:bodyPr>
          <a:lstStyle/>
          <a:p>
            <a:pPr marL="457200" indent="-457200">
              <a:buFont typeface="Arial" panose="020B0604020202020204" pitchFamily="34" charset="0"/>
              <a:buChar char="•"/>
            </a:pPr>
            <a:r>
              <a:rPr lang="fr-FR" sz="3200" dirty="0">
                <a:solidFill>
                  <a:schemeClr val="bg1"/>
                </a:solidFill>
                <a:latin typeface="Work Sans"/>
              </a:rPr>
              <a:t>L</a:t>
            </a:r>
            <a:r>
              <a:rPr lang="fr-FR" sz="3200" b="0" i="0" dirty="0">
                <a:solidFill>
                  <a:schemeClr val="bg1"/>
                </a:solidFill>
                <a:effectLst/>
                <a:latin typeface="Work Sans"/>
              </a:rPr>
              <a:t>es Iroquoiens du Saint-Laurent en cultivaient de nombreuses variétés :</a:t>
            </a:r>
            <a:br>
              <a:rPr lang="fr-FR" sz="3200" b="0" i="0" dirty="0">
                <a:solidFill>
                  <a:schemeClr val="bg1"/>
                </a:solidFill>
                <a:effectLst/>
                <a:latin typeface="Work Sans"/>
              </a:rPr>
            </a:br>
            <a:br>
              <a:rPr lang="fr-FR" sz="3200" b="0" i="0" dirty="0">
                <a:solidFill>
                  <a:schemeClr val="bg1"/>
                </a:solidFill>
                <a:effectLst/>
                <a:latin typeface="Work Sans"/>
              </a:rPr>
            </a:br>
            <a:r>
              <a:rPr lang="fr-FR" sz="3200" b="0" i="0" dirty="0">
                <a:solidFill>
                  <a:schemeClr val="bg1"/>
                </a:solidFill>
                <a:effectLst/>
                <a:latin typeface="Work Sans"/>
              </a:rPr>
              <a:t>Au moins </a:t>
            </a:r>
            <a:r>
              <a:rPr lang="fr-FR" sz="3200" b="1" i="0" dirty="0">
                <a:solidFill>
                  <a:schemeClr val="accent6">
                    <a:lumMod val="60000"/>
                    <a:lumOff val="40000"/>
                  </a:schemeClr>
                </a:solidFill>
                <a:effectLst/>
                <a:latin typeface="Work Sans"/>
              </a:rPr>
              <a:t>huit</a:t>
            </a:r>
            <a:r>
              <a:rPr lang="fr-FR" sz="3200" b="0" i="0" dirty="0">
                <a:solidFill>
                  <a:schemeClr val="bg1"/>
                </a:solidFill>
                <a:effectLst/>
                <a:latin typeface="Work Sans"/>
              </a:rPr>
              <a:t> variétés de courge, incluant la citrouille.</a:t>
            </a:r>
            <a:br>
              <a:rPr lang="fr-FR" sz="3200" b="0" i="0" dirty="0">
                <a:solidFill>
                  <a:schemeClr val="bg1"/>
                </a:solidFill>
                <a:effectLst/>
                <a:latin typeface="Work Sans"/>
              </a:rPr>
            </a:br>
            <a:br>
              <a:rPr lang="fr-FR" sz="3200" b="0" i="0" dirty="0">
                <a:solidFill>
                  <a:schemeClr val="bg1"/>
                </a:solidFill>
                <a:effectLst/>
                <a:latin typeface="Work Sans"/>
              </a:rPr>
            </a:br>
            <a:endParaRPr lang="en-US" sz="6600" dirty="0">
              <a:solidFill>
                <a:schemeClr val="bg1"/>
              </a:solidFill>
            </a:endParaRPr>
          </a:p>
        </p:txBody>
      </p:sp>
      <p:pic>
        <p:nvPicPr>
          <p:cNvPr id="6146" name="Picture 2" descr="Food &amp; Wine Magazine | Recipes, Menus, Chefs, Wine, Cooking, Holidays,  Entertaining | Sweet dumplings, Vegetable recipes, Winter squash">
            <a:extLst>
              <a:ext uri="{FF2B5EF4-FFF2-40B4-BE49-F238E27FC236}">
                <a16:creationId xmlns:a16="http://schemas.microsoft.com/office/drawing/2014/main" id="{C03A8757-DA72-4D37-9CDD-D7D1CE49F91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436"/>
          <a:stretch/>
        </p:blipFill>
        <p:spPr bwMode="auto">
          <a:xfrm>
            <a:off x="7552267" y="10"/>
            <a:ext cx="4636008" cy="685799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6626" name="Picture 2" descr="LES COURGES | Fruits et légumes du Québec | Produits à découvrir |  Supermarché IGA">
            <a:extLst>
              <a:ext uri="{FF2B5EF4-FFF2-40B4-BE49-F238E27FC236}">
                <a16:creationId xmlns:a16="http://schemas.microsoft.com/office/drawing/2014/main" id="{121BD846-53A3-40E5-987A-10473C4F8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10" y="3974840"/>
            <a:ext cx="5835861" cy="183628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38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11F5-FE3B-419B-9D27-4EBBCF035F1B}"/>
              </a:ext>
            </a:extLst>
          </p:cNvPr>
          <p:cNvSpPr>
            <a:spLocks noGrp="1"/>
          </p:cNvSpPr>
          <p:nvPr>
            <p:ph type="title"/>
          </p:nvPr>
        </p:nvSpPr>
        <p:spPr/>
        <p:txBody>
          <a:bodyPr/>
          <a:lstStyle/>
          <a:p>
            <a:r>
              <a:rPr lang="en-CA"/>
              <a:t>Types de Courges du Quebec</a:t>
            </a:r>
            <a:endParaRPr lang="en-CA" dirty="0"/>
          </a:p>
        </p:txBody>
      </p:sp>
      <p:pic>
        <p:nvPicPr>
          <p:cNvPr id="10242" name="Picture 2" descr="Kabocha Squash 101 | Everything you Need To Know « Clean &amp; Delicious">
            <a:extLst>
              <a:ext uri="{FF2B5EF4-FFF2-40B4-BE49-F238E27FC236}">
                <a16:creationId xmlns:a16="http://schemas.microsoft.com/office/drawing/2014/main" id="{A0ED2087-6791-4DAC-B97E-8C49786CDF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452" y="1477358"/>
            <a:ext cx="5117629" cy="28833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8F6761-2E24-42C7-8E1F-5542A86CFFF8}"/>
              </a:ext>
            </a:extLst>
          </p:cNvPr>
          <p:cNvSpPr txBox="1"/>
          <p:nvPr/>
        </p:nvSpPr>
        <p:spPr>
          <a:xfrm>
            <a:off x="1338254" y="4360705"/>
            <a:ext cx="1088216" cy="368878"/>
          </a:xfrm>
          <a:prstGeom prst="rect">
            <a:avLst/>
          </a:prstGeom>
          <a:noFill/>
        </p:spPr>
        <p:txBody>
          <a:bodyPr wrap="square">
            <a:spAutoFit/>
          </a:bodyPr>
          <a:lstStyle/>
          <a:p>
            <a:r>
              <a:rPr lang="en-CA" dirty="0"/>
              <a:t>Kabocha</a:t>
            </a:r>
          </a:p>
        </p:txBody>
      </p:sp>
      <p:sp>
        <p:nvSpPr>
          <p:cNvPr id="8" name="TextBox 7">
            <a:extLst>
              <a:ext uri="{FF2B5EF4-FFF2-40B4-BE49-F238E27FC236}">
                <a16:creationId xmlns:a16="http://schemas.microsoft.com/office/drawing/2014/main" id="{B7320A12-6556-4FB0-A3D2-3FD0310A1A35}"/>
              </a:ext>
            </a:extLst>
          </p:cNvPr>
          <p:cNvSpPr txBox="1"/>
          <p:nvPr/>
        </p:nvSpPr>
        <p:spPr>
          <a:xfrm>
            <a:off x="5347377" y="3354955"/>
            <a:ext cx="1684538" cy="366659"/>
          </a:xfrm>
          <a:prstGeom prst="rect">
            <a:avLst/>
          </a:prstGeom>
          <a:noFill/>
        </p:spPr>
        <p:txBody>
          <a:bodyPr wrap="square">
            <a:spAutoFit/>
          </a:bodyPr>
          <a:lstStyle/>
          <a:p>
            <a:pPr algn="l"/>
            <a:r>
              <a:rPr lang="en-CA" b="0" i="0" dirty="0" err="1">
                <a:effectLst/>
                <a:latin typeface="gibsonregular"/>
              </a:rPr>
              <a:t>Stripetti</a:t>
            </a:r>
            <a:endParaRPr lang="en-CA" b="0" i="0" dirty="0">
              <a:effectLst/>
              <a:latin typeface="gibsonregular"/>
            </a:endParaRPr>
          </a:p>
        </p:txBody>
      </p:sp>
      <p:pic>
        <p:nvPicPr>
          <p:cNvPr id="10244" name="Picture 4">
            <a:extLst>
              <a:ext uri="{FF2B5EF4-FFF2-40B4-BE49-F238E27FC236}">
                <a16:creationId xmlns:a16="http://schemas.microsoft.com/office/drawing/2014/main" id="{0714C0FE-F5E6-4A73-8F23-34C75D028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84" y="1527339"/>
            <a:ext cx="2778201" cy="1851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513320-110D-434B-9F48-B0DB19D832A9}"/>
              </a:ext>
            </a:extLst>
          </p:cNvPr>
          <p:cNvSpPr txBox="1"/>
          <p:nvPr/>
        </p:nvSpPr>
        <p:spPr>
          <a:xfrm>
            <a:off x="8517423" y="2795850"/>
            <a:ext cx="1851696" cy="369332"/>
          </a:xfrm>
          <a:prstGeom prst="rect">
            <a:avLst/>
          </a:prstGeom>
          <a:noFill/>
        </p:spPr>
        <p:txBody>
          <a:bodyPr wrap="square">
            <a:spAutoFit/>
          </a:bodyPr>
          <a:lstStyle/>
          <a:p>
            <a:pPr algn="l"/>
            <a:r>
              <a:rPr lang="en-CA" b="0" i="0">
                <a:effectLst/>
                <a:latin typeface="gibsonregular"/>
              </a:rPr>
              <a:t>Buttercup</a:t>
            </a:r>
            <a:endParaRPr lang="en-CA" b="0" i="0" dirty="0">
              <a:effectLst/>
              <a:latin typeface="gibsonregular"/>
            </a:endParaRPr>
          </a:p>
        </p:txBody>
      </p:sp>
      <p:pic>
        <p:nvPicPr>
          <p:cNvPr id="10246" name="Picture 6" descr="Courge buttercup farcie – Les Petits Fruits de Pres-d'en-haut">
            <a:extLst>
              <a:ext uri="{FF2B5EF4-FFF2-40B4-BE49-F238E27FC236}">
                <a16:creationId xmlns:a16="http://schemas.microsoft.com/office/drawing/2014/main" id="{1D93F318-75E7-4319-843A-B73839B97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4154" y="286951"/>
            <a:ext cx="2480777" cy="24807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F15D93-B75C-43F3-9500-7F9033796C98}"/>
              </a:ext>
            </a:extLst>
          </p:cNvPr>
          <p:cNvSpPr txBox="1"/>
          <p:nvPr/>
        </p:nvSpPr>
        <p:spPr>
          <a:xfrm>
            <a:off x="10026627" y="6386383"/>
            <a:ext cx="1683020" cy="369332"/>
          </a:xfrm>
          <a:prstGeom prst="rect">
            <a:avLst/>
          </a:prstGeom>
          <a:noFill/>
        </p:spPr>
        <p:txBody>
          <a:bodyPr wrap="square">
            <a:spAutoFit/>
          </a:bodyPr>
          <a:lstStyle/>
          <a:p>
            <a:pPr algn="l"/>
            <a:r>
              <a:rPr lang="en-CA" b="0" i="0">
                <a:effectLst/>
                <a:latin typeface="gibsonregular"/>
              </a:rPr>
              <a:t>Butternut</a:t>
            </a:r>
            <a:endParaRPr lang="en-CA" b="0" i="0" dirty="0">
              <a:effectLst/>
              <a:latin typeface="gibsonregular"/>
            </a:endParaRPr>
          </a:p>
        </p:txBody>
      </p:sp>
      <p:pic>
        <p:nvPicPr>
          <p:cNvPr id="10248" name="Picture 8">
            <a:extLst>
              <a:ext uri="{FF2B5EF4-FFF2-40B4-BE49-F238E27FC236}">
                <a16:creationId xmlns:a16="http://schemas.microsoft.com/office/drawing/2014/main" id="{09792FDA-0E60-4D32-9D14-1B79A00D0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342" y="3443274"/>
            <a:ext cx="3490458" cy="232625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A0B34E6-5FFF-4E01-A27B-7D53AD6732A1}"/>
              </a:ext>
            </a:extLst>
          </p:cNvPr>
          <p:cNvSpPr txBox="1"/>
          <p:nvPr/>
        </p:nvSpPr>
        <p:spPr>
          <a:xfrm>
            <a:off x="5071256" y="6202222"/>
            <a:ext cx="1336791" cy="368321"/>
          </a:xfrm>
          <a:prstGeom prst="rect">
            <a:avLst/>
          </a:prstGeom>
          <a:noFill/>
        </p:spPr>
        <p:txBody>
          <a:bodyPr wrap="square">
            <a:spAutoFit/>
          </a:bodyPr>
          <a:lstStyle/>
          <a:p>
            <a:pPr algn="l"/>
            <a:r>
              <a:rPr lang="en-CA" b="0" i="0" dirty="0">
                <a:effectLst/>
                <a:latin typeface="gibsonregular"/>
              </a:rPr>
              <a:t>Spaghetti</a:t>
            </a:r>
          </a:p>
        </p:txBody>
      </p:sp>
      <p:pic>
        <p:nvPicPr>
          <p:cNvPr id="10250" name="Picture 10">
            <a:extLst>
              <a:ext uri="{FF2B5EF4-FFF2-40B4-BE49-F238E27FC236}">
                <a16:creationId xmlns:a16="http://schemas.microsoft.com/office/drawing/2014/main" id="{F57E0CA3-6274-444F-89D9-3CC80ED10C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0" t="11599" r="19545" b="9127"/>
          <a:stretch/>
        </p:blipFill>
        <p:spPr bwMode="auto">
          <a:xfrm>
            <a:off x="3826278" y="3872769"/>
            <a:ext cx="3490458" cy="234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03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8CA4-C27F-4705-8687-D57BAAF73F4F}"/>
              </a:ext>
            </a:extLst>
          </p:cNvPr>
          <p:cNvSpPr>
            <a:spLocks noGrp="1"/>
          </p:cNvSpPr>
          <p:nvPr>
            <p:ph type="title"/>
          </p:nvPr>
        </p:nvSpPr>
        <p:spPr>
          <a:xfrm>
            <a:off x="5069940" y="365124"/>
            <a:ext cx="6172200" cy="1828800"/>
          </a:xfrm>
        </p:spPr>
        <p:txBody>
          <a:bodyPr>
            <a:normAutofit/>
          </a:bodyPr>
          <a:lstStyle/>
          <a:p>
            <a:r>
              <a:rPr lang="en-CA" dirty="0" err="1"/>
              <a:t>Origine</a:t>
            </a:r>
            <a:r>
              <a:rPr lang="en-CA" dirty="0"/>
              <a:t> et Utilisation</a:t>
            </a:r>
          </a:p>
        </p:txBody>
      </p:sp>
      <p:pic>
        <p:nvPicPr>
          <p:cNvPr id="25602" name="Picture 2" descr="Halloween: attention à l'intoxication aux courges amères! | HuffPost Québec  Vivre">
            <a:extLst>
              <a:ext uri="{FF2B5EF4-FFF2-40B4-BE49-F238E27FC236}">
                <a16:creationId xmlns:a16="http://schemas.microsoft.com/office/drawing/2014/main" id="{B621942B-D469-4052-A9DA-5EE7B1E13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74" r="28270"/>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B6B5B8-6FC7-4C9F-9E4A-9822F8C552F0}"/>
              </a:ext>
            </a:extLst>
          </p:cNvPr>
          <p:cNvSpPr>
            <a:spLocks noGrp="1"/>
          </p:cNvSpPr>
          <p:nvPr>
            <p:ph idx="1"/>
          </p:nvPr>
        </p:nvSpPr>
        <p:spPr>
          <a:xfrm>
            <a:off x="5069940" y="2322576"/>
            <a:ext cx="6172200" cy="3858768"/>
          </a:xfrm>
        </p:spPr>
        <p:txBody>
          <a:bodyPr>
            <a:normAutofit lnSpcReduction="10000"/>
          </a:bodyPr>
          <a:lstStyle/>
          <a:p>
            <a:r>
              <a:rPr lang="fr-FR" sz="2200" b="0" i="0" dirty="0">
                <a:effectLst/>
                <a:latin typeface="Muli"/>
              </a:rPr>
              <a:t>Les courges sont originaires d’Amérique Centrale où les fruits et surtout les graines étaient consommés.</a:t>
            </a:r>
          </a:p>
          <a:p>
            <a:r>
              <a:rPr lang="fr-FR" sz="2200" b="0" i="0" dirty="0">
                <a:effectLst/>
                <a:latin typeface="Muli"/>
              </a:rPr>
              <a:t> Les courges contenaient alors peu de chair et servaient principalement d’ustensile de cuisine, d’instruments de musique et même de gourdes pour le transport des boissons.</a:t>
            </a:r>
          </a:p>
          <a:p>
            <a:r>
              <a:rPr lang="fr-FR" sz="2200" b="0" i="0" dirty="0">
                <a:effectLst/>
                <a:latin typeface="Muli"/>
              </a:rPr>
              <a:t>Quand les européens ont colonisé le continent américain, la courge étaient cultivée sur l’ensemble du continent. Christophe Colomb a découvert les courges à Cuba en 1492 et Jacques Cartier les a découverts dans les jardins de certains peuples iroquois en 1535 près de Québec.</a:t>
            </a:r>
            <a:endParaRPr lang="en-CA" sz="2200" dirty="0"/>
          </a:p>
        </p:txBody>
      </p:sp>
    </p:spTree>
    <p:extLst>
      <p:ext uri="{BB962C8B-B14F-4D97-AF65-F5344CB8AC3E}">
        <p14:creationId xmlns:p14="http://schemas.microsoft.com/office/powerpoint/2010/main" val="418002012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E97AC-327C-4504-BECF-586B8D8BF91D}"/>
              </a:ext>
            </a:extLst>
          </p:cNvPr>
          <p:cNvSpPr>
            <a:spLocks noGrp="1"/>
          </p:cNvSpPr>
          <p:nvPr>
            <p:ph type="title"/>
          </p:nvPr>
        </p:nvSpPr>
        <p:spPr>
          <a:xfrm>
            <a:off x="269705" y="444435"/>
            <a:ext cx="5654243" cy="3639294"/>
          </a:xfrm>
          <a:noFill/>
        </p:spPr>
        <p:txBody>
          <a:bodyPr vert="horz" lIns="91440" tIns="45720" rIns="91440" bIns="45720" rtlCol="0" anchor="b">
            <a:normAutofit/>
          </a:bodyPr>
          <a:lstStyle/>
          <a:p>
            <a:pPr marL="342900" indent="-342900">
              <a:buFont typeface="Arial" panose="020B0604020202020204" pitchFamily="34" charset="0"/>
              <a:buChar char="•"/>
            </a:pPr>
            <a:r>
              <a:rPr lang="fr-FR" sz="2400" b="0" i="0" dirty="0">
                <a:solidFill>
                  <a:schemeClr val="bg1"/>
                </a:solidFill>
                <a:effectLst/>
                <a:latin typeface="Work Sans"/>
              </a:rPr>
              <a:t>Le haricot est une légumineuse et, comme la plupart de ses congénères, vit en symbiose avec des bactéries ayant la capacité de capter l’azote présent dans l’air et le rendre utile aux plantes. </a:t>
            </a:r>
            <a:br>
              <a:rPr lang="fr-FR" sz="2400" b="0" i="0" dirty="0">
                <a:solidFill>
                  <a:schemeClr val="bg1"/>
                </a:solidFill>
                <a:effectLst/>
                <a:latin typeface="Work Sans"/>
              </a:rPr>
            </a:br>
            <a:br>
              <a:rPr lang="fr-FR" sz="2400" b="0" i="0" dirty="0">
                <a:solidFill>
                  <a:schemeClr val="bg1"/>
                </a:solidFill>
                <a:effectLst/>
                <a:latin typeface="Work Sans"/>
              </a:rPr>
            </a:br>
            <a:r>
              <a:rPr lang="fr-FR" sz="2400" dirty="0">
                <a:solidFill>
                  <a:schemeClr val="bg1"/>
                </a:solidFill>
                <a:latin typeface="Work Sans"/>
              </a:rPr>
              <a:t>L</a:t>
            </a:r>
            <a:r>
              <a:rPr lang="fr-FR" sz="2400" b="0" i="0" dirty="0">
                <a:solidFill>
                  <a:schemeClr val="bg1"/>
                </a:solidFill>
                <a:effectLst/>
                <a:latin typeface="Work Sans"/>
              </a:rPr>
              <a:t>e haricot aide à enrichir le sol et ainsi à nourrir le maïs et la courge.</a:t>
            </a:r>
            <a:endParaRPr lang="en-US" sz="5400" dirty="0">
              <a:solidFill>
                <a:schemeClr val="bg1"/>
              </a:solidFill>
            </a:endParaRPr>
          </a:p>
        </p:txBody>
      </p:sp>
      <p:pic>
        <p:nvPicPr>
          <p:cNvPr id="4098" name="Picture 2">
            <a:extLst>
              <a:ext uri="{FF2B5EF4-FFF2-40B4-BE49-F238E27FC236}">
                <a16:creationId xmlns:a16="http://schemas.microsoft.com/office/drawing/2014/main" id="{C06816D5-B9AF-42EA-9F49-7DFF03BAAC1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27" r="2" b="21500"/>
          <a:stretch/>
        </p:blipFill>
        <p:spPr bwMode="auto">
          <a:xfrm>
            <a:off x="6095999" y="10"/>
            <a:ext cx="6105655"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718DFB-E14B-4704-9B9B-C0F6FB9FC451}"/>
              </a:ext>
            </a:extLst>
          </p:cNvPr>
          <p:cNvSpPr txBox="1"/>
          <p:nvPr/>
        </p:nvSpPr>
        <p:spPr>
          <a:xfrm>
            <a:off x="366166" y="4528164"/>
            <a:ext cx="6388129" cy="830997"/>
          </a:xfrm>
          <a:prstGeom prst="rect">
            <a:avLst/>
          </a:prstGeom>
          <a:noFill/>
        </p:spPr>
        <p:txBody>
          <a:bodyPr wrap="square">
            <a:spAutoFit/>
          </a:bodyPr>
          <a:lstStyle/>
          <a:p>
            <a:pPr marL="342900" indent="-342900">
              <a:buFont typeface="Arial" panose="020B0604020202020204" pitchFamily="34" charset="0"/>
              <a:buChar char="•"/>
            </a:pPr>
            <a:r>
              <a:rPr lang="fr-FR" sz="2400" b="0" i="0" dirty="0">
                <a:solidFill>
                  <a:schemeClr val="bg1"/>
                </a:solidFill>
                <a:effectLst/>
                <a:latin typeface="Work Sans"/>
              </a:rPr>
              <a:t>Les iroquoiens du Saint-Laurent </a:t>
            </a:r>
            <a:r>
              <a:rPr lang="fr-FR" sz="2400" dirty="0">
                <a:solidFill>
                  <a:schemeClr val="bg1"/>
                </a:solidFill>
                <a:latin typeface="Work Sans"/>
              </a:rPr>
              <a:t>cultivent soixante de variétés de haricot </a:t>
            </a:r>
            <a:endParaRPr lang="en-CA" sz="2400" dirty="0"/>
          </a:p>
        </p:txBody>
      </p:sp>
      <p:sp>
        <p:nvSpPr>
          <p:cNvPr id="9" name="TextBox 8">
            <a:extLst>
              <a:ext uri="{FF2B5EF4-FFF2-40B4-BE49-F238E27FC236}">
                <a16:creationId xmlns:a16="http://schemas.microsoft.com/office/drawing/2014/main" id="{F1792C0F-6263-4417-A3A0-A88B6A0C7F11}"/>
              </a:ext>
            </a:extLst>
          </p:cNvPr>
          <p:cNvSpPr txBox="1"/>
          <p:nvPr/>
        </p:nvSpPr>
        <p:spPr>
          <a:xfrm>
            <a:off x="1817038" y="177554"/>
            <a:ext cx="2754962" cy="707886"/>
          </a:xfrm>
          <a:prstGeom prst="rect">
            <a:avLst/>
          </a:prstGeom>
          <a:noFill/>
        </p:spPr>
        <p:txBody>
          <a:bodyPr wrap="square">
            <a:spAutoFit/>
          </a:bodyPr>
          <a:lstStyle/>
          <a:p>
            <a:r>
              <a:rPr lang="fr-FR" sz="4000" b="0" i="0" u="sng" dirty="0">
                <a:solidFill>
                  <a:schemeClr val="bg1"/>
                </a:solidFill>
                <a:effectLst/>
                <a:latin typeface="Work Sans"/>
              </a:rPr>
              <a:t>Le haricot </a:t>
            </a:r>
            <a:endParaRPr lang="en-CA" sz="4000" u="sng" dirty="0"/>
          </a:p>
        </p:txBody>
      </p:sp>
    </p:spTree>
    <p:extLst>
      <p:ext uri="{BB962C8B-B14F-4D97-AF65-F5344CB8AC3E}">
        <p14:creationId xmlns:p14="http://schemas.microsoft.com/office/powerpoint/2010/main" val="2549256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530F729-9386-4BCC-9F40-C37EC3251B1F}"/>
              </a:ext>
            </a:extLst>
          </p:cNvPr>
          <p:cNvSpPr>
            <a:spLocks noGrp="1"/>
          </p:cNvSpPr>
          <p:nvPr>
            <p:ph type="title"/>
          </p:nvPr>
        </p:nvSpPr>
        <p:spPr>
          <a:xfrm>
            <a:off x="838200" y="448721"/>
            <a:ext cx="4707671" cy="1225650"/>
          </a:xfrm>
        </p:spPr>
        <p:txBody>
          <a:bodyPr anchor="b">
            <a:normAutofit/>
          </a:bodyPr>
          <a:lstStyle/>
          <a:p>
            <a:r>
              <a:rPr lang="fr-FR" sz="3800" b="1">
                <a:solidFill>
                  <a:schemeClr val="bg1"/>
                </a:solidFill>
                <a:latin typeface="arial" panose="020B0604020202020204" pitchFamily="34" charset="0"/>
              </a:rPr>
              <a:t>Le haricot </a:t>
            </a:r>
            <a:endParaRPr lang="en-CA" sz="3800" b="1">
              <a:solidFill>
                <a:schemeClr val="bg1"/>
              </a:solidFill>
            </a:endParaRPr>
          </a:p>
        </p:txBody>
      </p:sp>
      <p:cxnSp>
        <p:nvCxnSpPr>
          <p:cNvPr id="75" name="Straight Connector 7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BC9536-72E1-42FD-B6E6-30C9D3DDEB83}"/>
              </a:ext>
            </a:extLst>
          </p:cNvPr>
          <p:cNvSpPr>
            <a:spLocks noGrp="1"/>
          </p:cNvSpPr>
          <p:nvPr>
            <p:ph idx="1"/>
          </p:nvPr>
        </p:nvSpPr>
        <p:spPr>
          <a:xfrm>
            <a:off x="391887" y="1909191"/>
            <a:ext cx="5092396" cy="3700101"/>
          </a:xfrm>
        </p:spPr>
        <p:txBody>
          <a:bodyPr anchor="ctr">
            <a:normAutofit lnSpcReduction="10000"/>
          </a:bodyPr>
          <a:lstStyle/>
          <a:p>
            <a:r>
              <a:rPr lang="fr-FR" b="0" i="0" dirty="0">
                <a:solidFill>
                  <a:schemeClr val="bg1"/>
                </a:solidFill>
                <a:effectLst/>
                <a:latin typeface="Work Sans"/>
              </a:rPr>
              <a:t>Les trois sœurs étaient souvent aussi cuisinées ensemble et encore une fois, les trois sont complémentaires</a:t>
            </a:r>
          </a:p>
          <a:p>
            <a:r>
              <a:rPr lang="fr-FR" b="0" i="0" dirty="0">
                <a:solidFill>
                  <a:schemeClr val="bg1"/>
                </a:solidFill>
                <a:effectLst/>
                <a:latin typeface="Work Sans"/>
              </a:rPr>
              <a:t> </a:t>
            </a:r>
            <a:r>
              <a:rPr lang="fr-FR" dirty="0">
                <a:solidFill>
                  <a:schemeClr val="bg1"/>
                </a:solidFill>
                <a:latin typeface="Work Sans"/>
              </a:rPr>
              <a:t>L</a:t>
            </a:r>
            <a:r>
              <a:rPr lang="fr-FR" b="0" i="0" dirty="0">
                <a:solidFill>
                  <a:schemeClr val="bg1"/>
                </a:solidFill>
                <a:effectLst/>
                <a:latin typeface="Work Sans"/>
              </a:rPr>
              <a:t>e haricot apportant deux acides animés essentiels manquants au maïs.</a:t>
            </a:r>
          </a:p>
          <a:p>
            <a:r>
              <a:rPr lang="fr-FR" b="0" i="0" dirty="0">
                <a:solidFill>
                  <a:schemeClr val="bg1"/>
                </a:solidFill>
                <a:effectLst/>
                <a:latin typeface="arial" panose="020B0604020202020204" pitchFamily="34" charset="0"/>
              </a:rPr>
              <a:t> Aide à enrichir le sol et ainsi à nourrir le maïs et la courge.</a:t>
            </a:r>
            <a:endParaRPr lang="en-CA" dirty="0">
              <a:solidFill>
                <a:schemeClr val="bg1"/>
              </a:solidFill>
            </a:endParaRPr>
          </a:p>
        </p:txBody>
      </p:sp>
      <p:pic>
        <p:nvPicPr>
          <p:cNvPr id="21508" name="Picture 4">
            <a:extLst>
              <a:ext uri="{FF2B5EF4-FFF2-40B4-BE49-F238E27FC236}">
                <a16:creationId xmlns:a16="http://schemas.microsoft.com/office/drawing/2014/main" id="{4A55D2AE-A163-48B1-8CB7-5EFA6811AB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0496"/>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6" descr="Haricot vert extra-fin Maxibel – Semences du Portage">
            <a:extLst>
              <a:ext uri="{FF2B5EF4-FFF2-40B4-BE49-F238E27FC236}">
                <a16:creationId xmlns:a16="http://schemas.microsoft.com/office/drawing/2014/main" id="{A39AC005-5ABA-4F65-AF1C-BF71197F3A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02" r="-2" b="8007"/>
          <a:stretch/>
        </p:blipFill>
        <p:spPr bwMode="auto">
          <a:xfrm>
            <a:off x="6522277" y="3398024"/>
            <a:ext cx="5669723" cy="346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78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043A6-0FB9-498A-AFF5-2348DF369773}"/>
              </a:ext>
            </a:extLst>
          </p:cNvPr>
          <p:cNvSpPr>
            <a:spLocks noGrp="1"/>
          </p:cNvSpPr>
          <p:nvPr>
            <p:ph type="title"/>
          </p:nvPr>
        </p:nvSpPr>
        <p:spPr>
          <a:xfrm>
            <a:off x="201060" y="134744"/>
            <a:ext cx="4538891" cy="1451461"/>
          </a:xfrm>
        </p:spPr>
        <p:txBody>
          <a:bodyPr>
            <a:normAutofit/>
          </a:bodyPr>
          <a:lstStyle/>
          <a:p>
            <a:r>
              <a:rPr lang="en-CA" sz="4000" dirty="0" err="1"/>
              <a:t>L’Origine</a:t>
            </a:r>
            <a:r>
              <a:rPr lang="en-CA" sz="4000" dirty="0"/>
              <a:t> du Haricot</a:t>
            </a:r>
          </a:p>
        </p:txBody>
      </p:sp>
      <p:sp>
        <p:nvSpPr>
          <p:cNvPr id="3" name="Content Placeholder 2">
            <a:extLst>
              <a:ext uri="{FF2B5EF4-FFF2-40B4-BE49-F238E27FC236}">
                <a16:creationId xmlns:a16="http://schemas.microsoft.com/office/drawing/2014/main" id="{E1751B0E-40F0-4A36-BDC5-DEF0D69F1026}"/>
              </a:ext>
            </a:extLst>
          </p:cNvPr>
          <p:cNvSpPr>
            <a:spLocks noGrp="1"/>
          </p:cNvSpPr>
          <p:nvPr>
            <p:ph idx="1"/>
          </p:nvPr>
        </p:nvSpPr>
        <p:spPr>
          <a:xfrm>
            <a:off x="201060" y="1334278"/>
            <a:ext cx="4114907" cy="5057191"/>
          </a:xfrm>
        </p:spPr>
        <p:txBody>
          <a:bodyPr>
            <a:normAutofit/>
          </a:bodyPr>
          <a:lstStyle/>
          <a:p>
            <a:r>
              <a:rPr lang="fr-FR" sz="2000" b="0" i="0" dirty="0">
                <a:effectLst/>
                <a:latin typeface="+mj-lt"/>
              </a:rPr>
              <a:t>La domestication du haricot semble avoir eu lieu il y a 8000 à 9000 ans. Les plus lointaines attestations de culture du dans des sites archéologiques sont datées de</a:t>
            </a:r>
            <a:r>
              <a:rPr lang="fr-FR" sz="2000" b="0" i="0" dirty="0">
                <a:solidFill>
                  <a:schemeClr val="accent4">
                    <a:lumMod val="60000"/>
                    <a:lumOff val="40000"/>
                  </a:schemeClr>
                </a:solidFill>
                <a:effectLst/>
                <a:latin typeface="+mj-lt"/>
              </a:rPr>
              <a:t> 7000 ans av. J.-C. au Pérou </a:t>
            </a:r>
            <a:r>
              <a:rPr lang="fr-FR" sz="2000" b="0" i="0" dirty="0">
                <a:effectLst/>
                <a:latin typeface="+mj-lt"/>
              </a:rPr>
              <a:t>; de 4000 ans av. J.-C. au Tamaulipas (nord-est du Mexique) et de 3000 ans av. J.-C. À </a:t>
            </a:r>
            <a:r>
              <a:rPr lang="fr-FR" sz="2000" b="0" i="0" dirty="0" err="1">
                <a:effectLst/>
                <a:latin typeface="+mj-lt"/>
              </a:rPr>
              <a:t>Tehuacán</a:t>
            </a:r>
            <a:r>
              <a:rPr lang="fr-FR" sz="2000" b="0" i="0" dirty="0">
                <a:effectLst/>
                <a:latin typeface="+mj-lt"/>
              </a:rPr>
              <a:t> (sud-est de Mexico).</a:t>
            </a:r>
          </a:p>
          <a:p>
            <a:r>
              <a:rPr lang="fr-FR" sz="2000" b="0" i="0" dirty="0">
                <a:effectLst/>
                <a:latin typeface="+mj-lt"/>
              </a:rPr>
              <a:t>En Europe, </a:t>
            </a:r>
            <a:r>
              <a:rPr lang="fr-FR" sz="2000" b="1" i="0" dirty="0">
                <a:effectLst/>
                <a:latin typeface="+mj-lt"/>
              </a:rPr>
              <a:t>le haricot</a:t>
            </a:r>
            <a:r>
              <a:rPr lang="fr-FR" sz="2000" b="0" i="0" dirty="0">
                <a:effectLst/>
                <a:latin typeface="+mj-lt"/>
              </a:rPr>
              <a:t> fut d'abord cultivé pour ses grains, </a:t>
            </a:r>
            <a:r>
              <a:rPr lang="fr-FR" sz="2000" b="1" i="0" dirty="0">
                <a:effectLst/>
                <a:latin typeface="+mj-lt"/>
              </a:rPr>
              <a:t>le haricot</a:t>
            </a:r>
            <a:r>
              <a:rPr lang="fr-FR" sz="2000" b="0" i="0" dirty="0">
                <a:effectLst/>
                <a:latin typeface="+mj-lt"/>
              </a:rPr>
              <a:t> vert frais ne fut consommé qu'à partir de la fin du XIXe siècle en Italie.</a:t>
            </a:r>
            <a:endParaRPr lang="en-CA" sz="2000" dirty="0">
              <a:latin typeface="+mj-lt"/>
            </a:endParaRPr>
          </a:p>
        </p:txBody>
      </p:sp>
      <p:sp>
        <p:nvSpPr>
          <p:cNvPr id="71" name="Rectangle 7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Tout sur les haricots verts : les choisir, les cuisiner, les conserver...">
            <a:extLst>
              <a:ext uri="{FF2B5EF4-FFF2-40B4-BE49-F238E27FC236}">
                <a16:creationId xmlns:a16="http://schemas.microsoft.com/office/drawing/2014/main" id="{20AEBB1C-9147-4CF5-9838-DA71BEE270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6" r="14457"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0026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75" name="Straight Connector 7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A53D2B-4149-42AB-8EF3-500A46776653}"/>
              </a:ext>
            </a:extLst>
          </p:cNvPr>
          <p:cNvSpPr>
            <a:spLocks noGrp="1"/>
          </p:cNvSpPr>
          <p:nvPr>
            <p:ph idx="1"/>
          </p:nvPr>
        </p:nvSpPr>
        <p:spPr>
          <a:xfrm>
            <a:off x="831873" y="354341"/>
            <a:ext cx="5008509" cy="6512759"/>
          </a:xfrm>
        </p:spPr>
        <p:txBody>
          <a:bodyPr anchor="ctr">
            <a:normAutofit/>
          </a:bodyPr>
          <a:lstStyle/>
          <a:p>
            <a:r>
              <a:rPr lang="fr-FR" sz="2400" b="0" i="0" dirty="0">
                <a:solidFill>
                  <a:schemeClr val="bg1"/>
                </a:solidFill>
                <a:effectLst/>
                <a:latin typeface="Muli"/>
              </a:rPr>
              <a:t>Pour les Amérindiens, le haricot constituait une des bases de l’alimentation. </a:t>
            </a:r>
          </a:p>
          <a:p>
            <a:r>
              <a:rPr lang="fr-FR" sz="2400" b="0" i="0" dirty="0">
                <a:solidFill>
                  <a:schemeClr val="bg1"/>
                </a:solidFill>
                <a:effectLst/>
                <a:latin typeface="Muli"/>
              </a:rPr>
              <a:t>Ils ne consommaient alors que les grains qu’ils récoltaient en sec. Dans certaines régions Andines</a:t>
            </a:r>
            <a:endParaRPr lang="fr-FR" sz="2400" dirty="0">
              <a:solidFill>
                <a:schemeClr val="bg1"/>
              </a:solidFill>
              <a:latin typeface="Muli"/>
            </a:endParaRPr>
          </a:p>
          <a:p>
            <a:r>
              <a:rPr lang="fr-FR" sz="2400" b="0" i="0" dirty="0">
                <a:solidFill>
                  <a:schemeClr val="bg1"/>
                </a:solidFill>
                <a:effectLst/>
                <a:latin typeface="Muli"/>
              </a:rPr>
              <a:t>Les grains de haricots servaient aussi de monnaie d’échange chez les Aztèques et les Incas lors du paiement de tributs.</a:t>
            </a:r>
            <a:endParaRPr lang="en-CA" sz="2400" dirty="0">
              <a:solidFill>
                <a:schemeClr val="bg1"/>
              </a:solidFill>
            </a:endParaRPr>
          </a:p>
        </p:txBody>
      </p:sp>
      <p:pic>
        <p:nvPicPr>
          <p:cNvPr id="23554" name="Picture 2" descr="Le haricot vert">
            <a:extLst>
              <a:ext uri="{FF2B5EF4-FFF2-40B4-BE49-F238E27FC236}">
                <a16:creationId xmlns:a16="http://schemas.microsoft.com/office/drawing/2014/main" id="{D082B9E9-E80A-4AB3-912A-6ABF55ECD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30" r="5121"/>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556" name="Picture 4">
            <a:extLst>
              <a:ext uri="{FF2B5EF4-FFF2-40B4-BE49-F238E27FC236}">
                <a16:creationId xmlns:a16="http://schemas.microsoft.com/office/drawing/2014/main" id="{B81489C6-32EA-439B-B454-353FEF854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14" r="-2" b="15598"/>
          <a:stretch/>
        </p:blipFill>
        <p:spPr bwMode="auto">
          <a:xfrm>
            <a:off x="6522277" y="3398024"/>
            <a:ext cx="5669723" cy="346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72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ricot Iroquois Bread">
            <a:extLst>
              <a:ext uri="{FF2B5EF4-FFF2-40B4-BE49-F238E27FC236}">
                <a16:creationId xmlns:a16="http://schemas.microsoft.com/office/drawing/2014/main" id="{D50490D6-D689-46ED-B540-54EC00D781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057" y="488761"/>
            <a:ext cx="3745469" cy="3745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223" name="Picture 7" descr="Haricot grimpant Mohawk">
            <a:extLst>
              <a:ext uri="{FF2B5EF4-FFF2-40B4-BE49-F238E27FC236}">
                <a16:creationId xmlns:a16="http://schemas.microsoft.com/office/drawing/2014/main" id="{3C1773C8-FE6A-4998-8B5A-5CBC1A13A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331" y="2325212"/>
            <a:ext cx="3818036" cy="381803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9CD23A-FAD1-41CC-A72A-58AA11E8D877}"/>
              </a:ext>
            </a:extLst>
          </p:cNvPr>
          <p:cNvSpPr txBox="1"/>
          <p:nvPr/>
        </p:nvSpPr>
        <p:spPr>
          <a:xfrm>
            <a:off x="749423" y="4528138"/>
            <a:ext cx="3047222" cy="369332"/>
          </a:xfrm>
          <a:prstGeom prst="rect">
            <a:avLst/>
          </a:prstGeom>
          <a:noFill/>
        </p:spPr>
        <p:txBody>
          <a:bodyPr wrap="square">
            <a:spAutoFit/>
          </a:bodyPr>
          <a:lstStyle/>
          <a:p>
            <a:r>
              <a:rPr kumimoji="0" lang="fr-FR" altLang="en-US" sz="1800" b="0" i="0" u="none" strike="noStrike" cap="none" normalizeH="0" baseline="0" dirty="0">
                <a:ln>
                  <a:noFill/>
                </a:ln>
                <a:solidFill>
                  <a:srgbClr val="222222"/>
                </a:solidFill>
                <a:effectLst/>
                <a:latin typeface="Google Sans"/>
              </a:rPr>
              <a:t>GRAINS À PAIN IROQUOIS</a:t>
            </a:r>
            <a:r>
              <a:rPr kumimoji="0" lang="fr-FR" altLang="en-US" sz="600" b="0" i="0" u="none" strike="noStrike" cap="none" normalizeH="0" baseline="0" dirty="0">
                <a:ln>
                  <a:noFill/>
                </a:ln>
                <a:solidFill>
                  <a:schemeClr val="tx1"/>
                </a:solidFill>
                <a:effectLst/>
              </a:rPr>
              <a:t> </a:t>
            </a:r>
            <a:endParaRPr lang="en-CA" dirty="0"/>
          </a:p>
        </p:txBody>
      </p:sp>
      <p:sp>
        <p:nvSpPr>
          <p:cNvPr id="12" name="TextBox 11">
            <a:extLst>
              <a:ext uri="{FF2B5EF4-FFF2-40B4-BE49-F238E27FC236}">
                <a16:creationId xmlns:a16="http://schemas.microsoft.com/office/drawing/2014/main" id="{0CA3F282-0A59-4DAD-82E5-93B08EC64F90}"/>
              </a:ext>
            </a:extLst>
          </p:cNvPr>
          <p:cNvSpPr txBox="1"/>
          <p:nvPr/>
        </p:nvSpPr>
        <p:spPr>
          <a:xfrm>
            <a:off x="4556465" y="6266553"/>
            <a:ext cx="3451194" cy="1200329"/>
          </a:xfrm>
          <a:prstGeom prst="rect">
            <a:avLst/>
          </a:prstGeom>
          <a:noFill/>
        </p:spPr>
        <p:txBody>
          <a:bodyPr wrap="square">
            <a:spAutoFit/>
          </a:bodyPr>
          <a:lstStyle/>
          <a:p>
            <a:pPr algn="ctr"/>
            <a:r>
              <a:rPr lang="en-CA" b="0" i="0" cap="all" dirty="0">
                <a:solidFill>
                  <a:srgbClr val="000000"/>
                </a:solidFill>
                <a:effectLst/>
                <a:latin typeface="Arial" panose="020B0604020202020204" pitchFamily="34" charset="0"/>
              </a:rPr>
              <a:t>HARICOT KAHNAWAKE MOHAWK</a:t>
            </a:r>
          </a:p>
          <a:p>
            <a:pPr algn="ctr"/>
            <a:br>
              <a:rPr lang="en-CA" dirty="0"/>
            </a:br>
            <a:endParaRPr lang="en-CA" dirty="0"/>
          </a:p>
        </p:txBody>
      </p:sp>
      <p:pic>
        <p:nvPicPr>
          <p:cNvPr id="9225" name="Picture 9">
            <a:extLst>
              <a:ext uri="{FF2B5EF4-FFF2-40B4-BE49-F238E27FC236}">
                <a16:creationId xmlns:a16="http://schemas.microsoft.com/office/drawing/2014/main" id="{108543C5-C9EB-449E-9202-595395836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8541" y="352298"/>
            <a:ext cx="3486150" cy="34861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6EB06D-7E77-4940-947C-4495B01A1181}"/>
              </a:ext>
            </a:extLst>
          </p:cNvPr>
          <p:cNvSpPr txBox="1"/>
          <p:nvPr/>
        </p:nvSpPr>
        <p:spPr>
          <a:xfrm>
            <a:off x="8658541" y="4049564"/>
            <a:ext cx="3211402" cy="369332"/>
          </a:xfrm>
          <a:prstGeom prst="rect">
            <a:avLst/>
          </a:prstGeom>
          <a:noFill/>
        </p:spPr>
        <p:txBody>
          <a:bodyPr wrap="square">
            <a:spAutoFit/>
          </a:bodyPr>
          <a:lstStyle/>
          <a:p>
            <a:pPr algn="l"/>
            <a:r>
              <a:rPr lang="en-CA" b="0" i="0" cap="all" dirty="0">
                <a:solidFill>
                  <a:srgbClr val="000000"/>
                </a:solidFill>
                <a:effectLst/>
                <a:latin typeface="Arial" panose="020B0604020202020204" pitchFamily="34" charset="0"/>
              </a:rPr>
              <a:t>HARICOT EARLY MOHAWK</a:t>
            </a:r>
          </a:p>
        </p:txBody>
      </p:sp>
    </p:spTree>
    <p:extLst>
      <p:ext uri="{BB962C8B-B14F-4D97-AF65-F5344CB8AC3E}">
        <p14:creationId xmlns:p14="http://schemas.microsoft.com/office/powerpoint/2010/main" val="3595053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70">
            <a:extLst>
              <a:ext uri="{FF2B5EF4-FFF2-40B4-BE49-F238E27FC236}">
                <a16:creationId xmlns:a16="http://schemas.microsoft.com/office/drawing/2014/main" id="{CC263FCC-695F-4994-AFE7-65D70BD0E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A0BAD-3F65-4C9B-90F3-3DEED012D2F8}"/>
              </a:ext>
            </a:extLst>
          </p:cNvPr>
          <p:cNvSpPr>
            <a:spLocks noGrp="1"/>
          </p:cNvSpPr>
          <p:nvPr>
            <p:ph type="title"/>
          </p:nvPr>
        </p:nvSpPr>
        <p:spPr>
          <a:xfrm>
            <a:off x="460247" y="2326837"/>
            <a:ext cx="6274591" cy="3943391"/>
          </a:xfrm>
        </p:spPr>
        <p:txBody>
          <a:bodyPr vert="horz" lIns="91440" tIns="45720" rIns="91440" bIns="45720" rtlCol="0" anchor="b">
            <a:normAutofit fontScale="90000"/>
          </a:bodyPr>
          <a:lstStyle/>
          <a:p>
            <a:pPr marL="457200" indent="-457200">
              <a:buFont typeface="Arial" panose="020B0604020202020204" pitchFamily="34" charset="0"/>
              <a:buChar char="•"/>
            </a:pPr>
            <a:r>
              <a:rPr lang="fr-FR" sz="3200">
                <a:solidFill>
                  <a:schemeClr val="bg1"/>
                </a:solidFill>
              </a:rPr>
              <a:t>En agriculture, ces trois aliments sont complémentaires. Ils se soutiennent et facilitent la croissance de l’autre:</a:t>
            </a:r>
            <a:br>
              <a:rPr lang="fr-FR" sz="3200">
                <a:solidFill>
                  <a:schemeClr val="bg1"/>
                </a:solidFill>
              </a:rPr>
            </a:br>
            <a:br>
              <a:rPr lang="fr-FR" sz="3200">
                <a:solidFill>
                  <a:schemeClr val="bg1"/>
                </a:solidFill>
              </a:rPr>
            </a:br>
            <a:r>
              <a:rPr lang="fr-FR" sz="3200">
                <a:solidFill>
                  <a:schemeClr val="bg1"/>
                </a:solidFill>
              </a:rPr>
              <a:t> Le </a:t>
            </a:r>
            <a:r>
              <a:rPr lang="fr-FR" sz="3200" b="1">
                <a:solidFill>
                  <a:schemeClr val="accent4">
                    <a:lumMod val="60000"/>
                    <a:lumOff val="40000"/>
                  </a:schemeClr>
                </a:solidFill>
              </a:rPr>
              <a:t>haricot</a:t>
            </a:r>
            <a:r>
              <a:rPr lang="fr-FR" sz="3200">
                <a:solidFill>
                  <a:schemeClr val="bg1"/>
                </a:solidFill>
              </a:rPr>
              <a:t> est un aliment permettant d’enrichir le sol et de nourrir le maïs et la courge. </a:t>
            </a:r>
            <a:br>
              <a:rPr lang="fr-FR" sz="3200">
                <a:solidFill>
                  <a:schemeClr val="bg1"/>
                </a:solidFill>
              </a:rPr>
            </a:br>
            <a:br>
              <a:rPr lang="fr-FR" sz="3200">
                <a:solidFill>
                  <a:schemeClr val="bg1"/>
                </a:solidFill>
              </a:rPr>
            </a:br>
            <a:r>
              <a:rPr lang="fr-FR" sz="3200">
                <a:solidFill>
                  <a:schemeClr val="bg1"/>
                </a:solidFill>
              </a:rPr>
              <a:t>Les tiges du </a:t>
            </a:r>
            <a:r>
              <a:rPr lang="fr-FR" sz="3200" b="1">
                <a:solidFill>
                  <a:schemeClr val="accent4">
                    <a:lumMod val="60000"/>
                    <a:lumOff val="40000"/>
                  </a:schemeClr>
                </a:solidFill>
              </a:rPr>
              <a:t>maïs</a:t>
            </a:r>
            <a:r>
              <a:rPr lang="fr-FR" sz="3200">
                <a:solidFill>
                  <a:schemeClr val="bg1"/>
                </a:solidFill>
              </a:rPr>
              <a:t> servent de support aux haricots grimpants</a:t>
            </a:r>
            <a:br>
              <a:rPr lang="fr-FR" sz="3200">
                <a:solidFill>
                  <a:schemeClr val="bg1"/>
                </a:solidFill>
              </a:rPr>
            </a:br>
            <a:br>
              <a:rPr lang="fr-FR" sz="3200">
                <a:solidFill>
                  <a:schemeClr val="bg1"/>
                </a:solidFill>
              </a:rPr>
            </a:br>
            <a:r>
              <a:rPr lang="fr-FR" sz="3200">
                <a:solidFill>
                  <a:schemeClr val="bg1"/>
                </a:solidFill>
              </a:rPr>
              <a:t>Les larges feuillages de la </a:t>
            </a:r>
            <a:r>
              <a:rPr lang="fr-FR" sz="3200" b="1">
                <a:solidFill>
                  <a:schemeClr val="accent4">
                    <a:lumMod val="60000"/>
                    <a:lumOff val="40000"/>
                  </a:schemeClr>
                </a:solidFill>
              </a:rPr>
              <a:t>courge</a:t>
            </a:r>
            <a:r>
              <a:rPr lang="fr-FR" sz="3200">
                <a:solidFill>
                  <a:schemeClr val="bg1"/>
                </a:solidFill>
              </a:rPr>
              <a:t> permettent de capter les rayons solaires.</a:t>
            </a:r>
            <a:endParaRPr lang="en-US" sz="4800" dirty="0">
              <a:solidFill>
                <a:schemeClr val="bg1"/>
              </a:solidFill>
            </a:endParaRPr>
          </a:p>
        </p:txBody>
      </p:sp>
      <p:pic>
        <p:nvPicPr>
          <p:cNvPr id="9218" name="Picture 2" descr="Les trois soeurs">
            <a:extLst>
              <a:ext uri="{FF2B5EF4-FFF2-40B4-BE49-F238E27FC236}">
                <a16:creationId xmlns:a16="http://schemas.microsoft.com/office/drawing/2014/main" id="{FC2539AF-DA94-400C-89F2-E9F3C3AAEF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35" r="1" b="1"/>
          <a:stretch/>
        </p:blipFill>
        <p:spPr bwMode="auto">
          <a:xfrm>
            <a:off x="7549780" y="10"/>
            <a:ext cx="464222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8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la culture des trois sœurs - Oklahoma-Occitania">
            <a:extLst>
              <a:ext uri="{FF2B5EF4-FFF2-40B4-BE49-F238E27FC236}">
                <a16:creationId xmlns:a16="http://schemas.microsoft.com/office/drawing/2014/main" id="{7F94359C-3621-4DD6-B558-740946766A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0" r="5564"/>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B54C4B-93E4-428C-B4D5-A2F0E89D6BB0}"/>
              </a:ext>
            </a:extLst>
          </p:cNvPr>
          <p:cNvSpPr>
            <a:spLocks noGrp="1"/>
          </p:cNvSpPr>
          <p:nvPr>
            <p:ph idx="1"/>
          </p:nvPr>
        </p:nvSpPr>
        <p:spPr>
          <a:xfrm>
            <a:off x="5069940" y="755780"/>
            <a:ext cx="6518680" cy="5425564"/>
          </a:xfrm>
        </p:spPr>
        <p:txBody>
          <a:bodyPr>
            <a:normAutofit/>
          </a:bodyPr>
          <a:lstStyle/>
          <a:p>
            <a:r>
              <a:rPr lang="fr-FR" sz="3200" b="0" i="0" dirty="0">
                <a:effectLst/>
                <a:latin typeface="Muli"/>
              </a:rPr>
              <a:t>Les « Iroquois », considèrent le maïs, les haricots et les courges comme des « pourvoyeurs de vie » et des dons spéciaux du Créateur. </a:t>
            </a:r>
          </a:p>
          <a:p>
            <a:r>
              <a:rPr lang="fr-FR" sz="3200" b="0" i="0" dirty="0">
                <a:effectLst/>
                <a:latin typeface="Muli"/>
              </a:rPr>
              <a:t>Ces offrandes sont protégées par de Esprits Sœurs appelés dans leur ensemble « De-o-ha-ko », signifiant « nos bienfaiteurs » ou « ceux qui nous soutiennent ».</a:t>
            </a:r>
            <a:endParaRPr lang="en-CA" sz="3200" dirty="0"/>
          </a:p>
        </p:txBody>
      </p:sp>
    </p:spTree>
    <p:extLst>
      <p:ext uri="{BB962C8B-B14F-4D97-AF65-F5344CB8AC3E}">
        <p14:creationId xmlns:p14="http://schemas.microsoft.com/office/powerpoint/2010/main" val="291913792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6"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F9305F4-952B-4046-B5B9-444F55AD5365}"/>
              </a:ext>
            </a:extLst>
          </p:cNvPr>
          <p:cNvSpPr>
            <a:spLocks noGrp="1"/>
          </p:cNvSpPr>
          <p:nvPr>
            <p:ph type="title"/>
          </p:nvPr>
        </p:nvSpPr>
        <p:spPr>
          <a:xfrm>
            <a:off x="838200" y="448721"/>
            <a:ext cx="4707671" cy="1225650"/>
          </a:xfrm>
        </p:spPr>
        <p:txBody>
          <a:bodyPr anchor="b">
            <a:normAutofit/>
          </a:bodyPr>
          <a:lstStyle/>
          <a:p>
            <a:r>
              <a:rPr lang="en-CA" sz="3800" b="0" i="1" dirty="0" err="1">
                <a:solidFill>
                  <a:schemeClr val="bg1"/>
                </a:solidFill>
                <a:effectLst/>
                <a:latin typeface="Lucida Sans Unicode" panose="020B0602030504020204" pitchFamily="34" charset="0"/>
              </a:rPr>
              <a:t>Kionhekwa</a:t>
            </a:r>
            <a:endParaRPr lang="en-CA" sz="3800" dirty="0">
              <a:solidFill>
                <a:schemeClr val="bg1"/>
              </a:solidFill>
            </a:endParaRPr>
          </a:p>
        </p:txBody>
      </p:sp>
      <p:cxnSp>
        <p:nvCxnSpPr>
          <p:cNvPr id="13317" name="Straight Connector 1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B9750D-3739-4B08-B320-7D641954C7CC}"/>
              </a:ext>
            </a:extLst>
          </p:cNvPr>
          <p:cNvSpPr>
            <a:spLocks noGrp="1"/>
          </p:cNvSpPr>
          <p:nvPr>
            <p:ph idx="1"/>
          </p:nvPr>
        </p:nvSpPr>
        <p:spPr>
          <a:xfrm>
            <a:off x="897769" y="1909192"/>
            <a:ext cx="4586513" cy="3647710"/>
          </a:xfrm>
        </p:spPr>
        <p:txBody>
          <a:bodyPr anchor="ctr">
            <a:normAutofit/>
          </a:bodyPr>
          <a:lstStyle/>
          <a:p>
            <a:r>
              <a:rPr lang="fr-FR" sz="2000" b="0" i="0" dirty="0">
                <a:solidFill>
                  <a:schemeClr val="bg1"/>
                </a:solidFill>
                <a:effectLst/>
                <a:latin typeface="Lucida Sans Unicode" panose="020B0602030504020204" pitchFamily="34" charset="0"/>
              </a:rPr>
              <a:t> Mythe iroquois de la Création, une légende veut que les Trois Sœurs, trois inséparables, aient poussé sur la tombe de la Mère Terre, morte d'avoir accouché de jumeaux.</a:t>
            </a:r>
          </a:p>
          <a:p>
            <a:r>
              <a:rPr lang="fr-FR" sz="2000" b="0" i="0" dirty="0">
                <a:solidFill>
                  <a:schemeClr val="bg1"/>
                </a:solidFill>
                <a:effectLst/>
                <a:latin typeface="Lucida Sans Unicode" panose="020B0602030504020204" pitchFamily="34" charset="0"/>
              </a:rPr>
              <a:t>Ces plantes ont permis de nourrir les jumeaux et d'assurer la survie de la population iroquoise.</a:t>
            </a:r>
            <a:endParaRPr lang="en-CA" sz="2000" dirty="0">
              <a:solidFill>
                <a:schemeClr val="bg1"/>
              </a:solidFill>
            </a:endParaRPr>
          </a:p>
        </p:txBody>
      </p:sp>
      <p:pic>
        <p:nvPicPr>
          <p:cNvPr id="13314" name="Picture 2">
            <a:extLst>
              <a:ext uri="{FF2B5EF4-FFF2-40B4-BE49-F238E27FC236}">
                <a16:creationId xmlns:a16="http://schemas.microsoft.com/office/drawing/2014/main" id="{894C0678-0DF3-4772-9F7C-C3144FFDAF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8" r="-2" b="-2"/>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194" name="Picture 2" descr="L'éducation vue par les 3 soeurs - Comité de Solidarité Trois-Rivières">
            <a:extLst>
              <a:ext uri="{FF2B5EF4-FFF2-40B4-BE49-F238E27FC236}">
                <a16:creationId xmlns:a16="http://schemas.microsoft.com/office/drawing/2014/main" id="{7A6F8E9B-EBB0-454B-9BB3-003830E53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97" r="-2" b="-2"/>
          <a:stretch/>
        </p:blipFill>
        <p:spPr bwMode="auto">
          <a:xfrm>
            <a:off x="6522277" y="3398024"/>
            <a:ext cx="5669723" cy="34690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4287B5-9665-47A9-BEA7-7EE54DF30DEB}"/>
              </a:ext>
            </a:extLst>
          </p:cNvPr>
          <p:cNvSpPr txBox="1"/>
          <p:nvPr/>
        </p:nvSpPr>
        <p:spPr>
          <a:xfrm>
            <a:off x="1545771" y="6520551"/>
            <a:ext cx="6097554" cy="276999"/>
          </a:xfrm>
          <a:prstGeom prst="rect">
            <a:avLst/>
          </a:prstGeom>
          <a:noFill/>
        </p:spPr>
        <p:txBody>
          <a:bodyPr wrap="square">
            <a:spAutoFit/>
          </a:bodyPr>
          <a:lstStyle/>
          <a:p>
            <a:pPr>
              <a:spcAft>
                <a:spcPts val="600"/>
              </a:spcAft>
            </a:pPr>
            <a:r>
              <a:rPr lang="fr-FR" sz="1200" b="0" i="0">
                <a:solidFill>
                  <a:srgbClr val="656565"/>
                </a:solidFill>
                <a:effectLst/>
                <a:latin typeface="Montserrat" panose="00000500000000000000" pitchFamily="2" charset="0"/>
              </a:rPr>
              <a:t>Graines de maïs, de courge et de harico</a:t>
            </a:r>
            <a:endParaRPr lang="en-CA" sz="1200"/>
          </a:p>
        </p:txBody>
      </p:sp>
    </p:spTree>
    <p:extLst>
      <p:ext uri="{BB962C8B-B14F-4D97-AF65-F5344CB8AC3E}">
        <p14:creationId xmlns:p14="http://schemas.microsoft.com/office/powerpoint/2010/main" val="209872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B6E3-5546-42FF-9ECC-F8A8FEEB21FC}"/>
              </a:ext>
            </a:extLst>
          </p:cNvPr>
          <p:cNvSpPr>
            <a:spLocks noGrp="1"/>
          </p:cNvSpPr>
          <p:nvPr>
            <p:ph type="title"/>
          </p:nvPr>
        </p:nvSpPr>
        <p:spPr>
          <a:xfrm>
            <a:off x="168869" y="535961"/>
            <a:ext cx="4627159" cy="1507444"/>
          </a:xfrm>
        </p:spPr>
        <p:txBody>
          <a:bodyPr>
            <a:normAutofit/>
          </a:bodyPr>
          <a:lstStyle/>
          <a:p>
            <a:pPr lvl="0" eaLnBrk="0" fontAlgn="base" hangingPunct="0">
              <a:spcAft>
                <a:spcPct val="0"/>
              </a:spcAft>
            </a:pPr>
            <a:br>
              <a:rPr lang="en-US" altLang="en-US" sz="2800" dirty="0">
                <a:latin typeface="Arial" panose="020B0604020202020204" pitchFamily="34" charset="0"/>
              </a:rPr>
            </a:br>
            <a:r>
              <a:rPr lang="en-US" altLang="en-US" sz="2800" b="1" dirty="0" err="1">
                <a:latin typeface="Overpass"/>
              </a:rPr>
              <a:t>Kionhekwa</a:t>
            </a:r>
            <a:r>
              <a:rPr lang="en-US" altLang="en-US" sz="2800" b="1" dirty="0">
                <a:latin typeface="Overpass"/>
              </a:rPr>
              <a:t>: </a:t>
            </a:r>
            <a:r>
              <a:rPr lang="en-US" altLang="en-US" sz="2800" dirty="0">
                <a:latin typeface="Overpass"/>
              </a:rPr>
              <a:t>Les 3 </a:t>
            </a:r>
            <a:r>
              <a:rPr lang="en-US" altLang="en-US" sz="2800" dirty="0" err="1">
                <a:latin typeface="Overpass"/>
              </a:rPr>
              <a:t>Soeurs</a:t>
            </a:r>
            <a:br>
              <a:rPr lang="en-US" altLang="en-US" sz="2800" dirty="0">
                <a:latin typeface="Overpass"/>
              </a:rPr>
            </a:br>
            <a:endParaRPr lang="en-CA" sz="2800" dirty="0"/>
          </a:p>
        </p:txBody>
      </p:sp>
      <p:sp>
        <p:nvSpPr>
          <p:cNvPr id="4" name="Rectangle 1">
            <a:extLst>
              <a:ext uri="{FF2B5EF4-FFF2-40B4-BE49-F238E27FC236}">
                <a16:creationId xmlns:a16="http://schemas.microsoft.com/office/drawing/2014/main" id="{7ABB362F-7B2C-43F6-818B-507EEE2C5D08}"/>
              </a:ext>
            </a:extLst>
          </p:cNvPr>
          <p:cNvSpPr>
            <a:spLocks noGrp="1" noChangeArrowheads="1"/>
          </p:cNvSpPr>
          <p:nvPr>
            <p:ph idx="1"/>
          </p:nvPr>
        </p:nvSpPr>
        <p:spPr bwMode="auto">
          <a:xfrm>
            <a:off x="648931" y="2438401"/>
            <a:ext cx="3667036" cy="37795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0" compatLnSpc="1">
            <a:prstTxWarp prst="textNoShape">
              <a:avLst/>
            </a:prstTxWarp>
            <a:normAutofit fontScale="92500"/>
          </a:bodyPr>
          <a:lstStyle/>
          <a:p>
            <a:pPr eaLnBrk="0" fontAlgn="base" hangingPunct="0">
              <a:spcBef>
                <a:spcPct val="0"/>
              </a:spcBef>
              <a:spcAft>
                <a:spcPts val="600"/>
              </a:spcAft>
            </a:pPr>
            <a:r>
              <a:rPr lang="fr-FR" sz="2400" dirty="0">
                <a:latin typeface="Montserrat" panose="00000500000000000000" pitchFamily="2" charset="0"/>
              </a:rPr>
              <a:t>U</a:t>
            </a:r>
            <a:r>
              <a:rPr lang="fr-FR" sz="2400" i="0" dirty="0">
                <a:effectLst/>
                <a:latin typeface="Montserrat" panose="00000500000000000000" pitchFamily="2" charset="0"/>
              </a:rPr>
              <a:t>ne légende iroquoise, les trois sœurs forment une trinité divine qui jaillit de la tombe de la Terre mère, morte d’avoir enfanté les jumeaux Bien et Mal. </a:t>
            </a:r>
          </a:p>
          <a:p>
            <a:pPr eaLnBrk="0" fontAlgn="base" hangingPunct="0">
              <a:spcBef>
                <a:spcPct val="0"/>
              </a:spcBef>
              <a:spcAft>
                <a:spcPts val="600"/>
              </a:spcAft>
            </a:pPr>
            <a:r>
              <a:rPr lang="fr-FR" sz="2400" i="0" dirty="0">
                <a:effectLst/>
                <a:latin typeface="Montserrat" panose="00000500000000000000" pitchFamily="2" charset="0"/>
              </a:rPr>
              <a:t>Ces plantes ont permis de nourrir les jumeaux et ainsi d’assurer la survie des humains.</a:t>
            </a:r>
            <a:endParaRPr kumimoji="0" lang="en-US" altLang="en-US" sz="2400" i="0" u="none" strike="noStrike" cap="none" normalizeH="0" baseline="0" dirty="0">
              <a:ln>
                <a:noFill/>
              </a:ln>
              <a:effectLst/>
              <a:latin typeface="Arial" panose="020B0604020202020204" pitchFamily="34" charset="0"/>
            </a:endParaRPr>
          </a:p>
        </p:txBody>
      </p:sp>
      <p:sp>
        <p:nvSpPr>
          <p:cNvPr id="12295" name="Rectangle 137">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6DBAEACA-1C0E-456F-9A1F-E3CB96CA6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97" r="8386" b="-1"/>
          <a:stretch/>
        </p:blipFill>
        <p:spPr bwMode="auto">
          <a:xfrm>
            <a:off x="5276088" y="640082"/>
            <a:ext cx="6276250" cy="557783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0463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5626D-17DC-469E-87EA-441F44D57886}"/>
              </a:ext>
            </a:extLst>
          </p:cNvPr>
          <p:cNvSpPr>
            <a:spLocks noGrp="1"/>
          </p:cNvSpPr>
          <p:nvPr>
            <p:ph type="title"/>
          </p:nvPr>
        </p:nvSpPr>
        <p:spPr>
          <a:xfrm>
            <a:off x="322454" y="2288452"/>
            <a:ext cx="5451092" cy="4305119"/>
          </a:xfrm>
          <a:noFill/>
        </p:spPr>
        <p:txBody>
          <a:bodyPr vert="horz" lIns="91440" tIns="45720" rIns="91440" bIns="45720" rtlCol="0" anchor="b">
            <a:noAutofit/>
          </a:bodyPr>
          <a:lstStyle/>
          <a:p>
            <a:r>
              <a:rPr lang="fr-FR" b="0" i="0" dirty="0">
                <a:solidFill>
                  <a:schemeClr val="accent4">
                    <a:lumMod val="60000"/>
                    <a:lumOff val="40000"/>
                  </a:schemeClr>
                </a:solidFill>
                <a:effectLst/>
              </a:rPr>
              <a:t>Le maïs</a:t>
            </a:r>
            <a:br>
              <a:rPr lang="fr-FR" sz="2400" b="0" i="0" dirty="0">
                <a:solidFill>
                  <a:schemeClr val="bg1"/>
                </a:solidFill>
                <a:effectLst/>
              </a:rPr>
            </a:br>
            <a:br>
              <a:rPr lang="fr-FR" sz="2400" b="0" i="0" dirty="0">
                <a:solidFill>
                  <a:schemeClr val="bg1"/>
                </a:solidFill>
                <a:effectLst/>
              </a:rPr>
            </a:br>
            <a:r>
              <a:rPr lang="fr-FR" sz="2400" b="0" i="0" dirty="0">
                <a:solidFill>
                  <a:schemeClr val="bg1"/>
                </a:solidFill>
                <a:effectLst/>
              </a:rPr>
              <a:t>-Les Iroquoiens cultivaient à la fois le </a:t>
            </a:r>
            <a:r>
              <a:rPr lang="fr-FR" sz="2400" b="0" i="0" dirty="0">
                <a:solidFill>
                  <a:schemeClr val="accent6">
                    <a:lumMod val="75000"/>
                  </a:schemeClr>
                </a:solidFill>
                <a:effectLst/>
              </a:rPr>
              <a:t>maïs à farine </a:t>
            </a:r>
            <a:r>
              <a:rPr lang="fr-FR" sz="2400" b="0" i="0" dirty="0">
                <a:solidFill>
                  <a:schemeClr val="bg1"/>
                </a:solidFill>
                <a:effectLst/>
              </a:rPr>
              <a:t>et le </a:t>
            </a:r>
            <a:r>
              <a:rPr lang="fr-FR" sz="2400" b="0" i="0" dirty="0">
                <a:solidFill>
                  <a:schemeClr val="accent6">
                    <a:lumMod val="75000"/>
                  </a:schemeClr>
                </a:solidFill>
                <a:effectLst/>
              </a:rPr>
              <a:t>maïs sucré</a:t>
            </a:r>
            <a:r>
              <a:rPr lang="fr-FR" sz="2400" b="0" i="0" dirty="0">
                <a:solidFill>
                  <a:schemeClr val="bg1"/>
                </a:solidFill>
                <a:effectLst/>
              </a:rPr>
              <a:t> est une grande plante aux tiges robustes.</a:t>
            </a:r>
            <a:br>
              <a:rPr lang="fr-FR" sz="2400" b="0" i="0" dirty="0">
                <a:solidFill>
                  <a:schemeClr val="bg1"/>
                </a:solidFill>
                <a:effectLst/>
              </a:rPr>
            </a:br>
            <a:br>
              <a:rPr lang="fr-FR" sz="2400" dirty="0">
                <a:solidFill>
                  <a:schemeClr val="bg1"/>
                </a:solidFill>
              </a:rPr>
            </a:br>
            <a:r>
              <a:rPr lang="fr-FR" sz="2400" dirty="0">
                <a:solidFill>
                  <a:schemeClr val="bg1"/>
                </a:solidFill>
              </a:rPr>
              <a:t>-</a:t>
            </a:r>
            <a:r>
              <a:rPr lang="fr-FR" sz="2400" b="0" i="0" dirty="0">
                <a:solidFill>
                  <a:schemeClr val="bg1"/>
                </a:solidFill>
                <a:effectLst/>
              </a:rPr>
              <a:t>Ces tiges servent à soutenir les tiges grimpantes du haricot. Ainsi, aucun tuteur n’est nécessaire.</a:t>
            </a:r>
            <a:br>
              <a:rPr lang="fr-FR" sz="2400" dirty="0">
                <a:solidFill>
                  <a:schemeClr val="bg1"/>
                </a:solidFill>
              </a:rPr>
            </a:br>
            <a:br>
              <a:rPr lang="fr-FR" sz="2400" dirty="0">
                <a:solidFill>
                  <a:schemeClr val="bg1"/>
                </a:solidFill>
              </a:rPr>
            </a:br>
            <a:r>
              <a:rPr lang="fr-FR" sz="2400" dirty="0">
                <a:solidFill>
                  <a:schemeClr val="bg1"/>
                </a:solidFill>
              </a:rPr>
              <a:t>-L</a:t>
            </a:r>
            <a:r>
              <a:rPr lang="fr-FR" sz="2400" b="0" i="0" dirty="0">
                <a:solidFill>
                  <a:schemeClr val="bg1"/>
                </a:solidFill>
                <a:effectLst/>
              </a:rPr>
              <a:t>es Iroquoiens du Saint-Laurent en cultivaient une </a:t>
            </a:r>
            <a:r>
              <a:rPr lang="fr-FR" sz="2400" b="0" i="0" dirty="0">
                <a:solidFill>
                  <a:schemeClr val="accent6">
                    <a:lumMod val="75000"/>
                  </a:schemeClr>
                </a:solidFill>
                <a:effectLst/>
              </a:rPr>
              <a:t>quinzaine</a:t>
            </a:r>
            <a:r>
              <a:rPr lang="fr-FR" sz="2400" b="0" i="0" dirty="0">
                <a:solidFill>
                  <a:schemeClr val="bg1"/>
                </a:solidFill>
                <a:effectLst/>
              </a:rPr>
              <a:t> de variétés de maïs.</a:t>
            </a:r>
            <a:br>
              <a:rPr lang="fr-FR" sz="2400" b="0" i="0" dirty="0">
                <a:solidFill>
                  <a:schemeClr val="bg1"/>
                </a:solidFill>
                <a:effectLst/>
              </a:rPr>
            </a:br>
            <a:br>
              <a:rPr lang="fr-FR" sz="2400" b="0" i="0" dirty="0">
                <a:solidFill>
                  <a:schemeClr val="bg1"/>
                </a:solidFill>
                <a:effectLst/>
              </a:rPr>
            </a:br>
            <a:r>
              <a:rPr lang="fr-FR" sz="2400" b="0" i="0" dirty="0">
                <a:solidFill>
                  <a:schemeClr val="bg1"/>
                </a:solidFill>
                <a:effectLst/>
              </a:rPr>
              <a:t>-Le régime alimentaire des Iroquoiens du Saint-Laurent tournait principalement autour du maïs; ainsi ils sont connus comme les gens du maïs.</a:t>
            </a:r>
            <a:br>
              <a:rPr lang="fr-FR" sz="2400" b="0" i="0" dirty="0">
                <a:solidFill>
                  <a:schemeClr val="bg1"/>
                </a:solidFill>
                <a:effectLst/>
              </a:rPr>
            </a:br>
            <a:endParaRPr lang="en-US" sz="2400" dirty="0">
              <a:solidFill>
                <a:schemeClr val="bg1"/>
              </a:solidFill>
              <a:latin typeface="Comic Sans MS" panose="030F0702030302020204" pitchFamily="66" charset="0"/>
            </a:endParaRPr>
          </a:p>
        </p:txBody>
      </p:sp>
      <p:pic>
        <p:nvPicPr>
          <p:cNvPr id="3074" name="Picture 2">
            <a:extLst>
              <a:ext uri="{FF2B5EF4-FFF2-40B4-BE49-F238E27FC236}">
                <a16:creationId xmlns:a16="http://schemas.microsoft.com/office/drawing/2014/main" id="{767B7A75-E94B-4810-9335-C8A4EDEB4D7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41" r="2" b="13386"/>
          <a:stretch/>
        </p:blipFill>
        <p:spPr bwMode="auto">
          <a:xfrm>
            <a:off x="6095999" y="10"/>
            <a:ext cx="610565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2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7409E3-FB16-4D02-A9D0-ED40135BB509}"/>
              </a:ext>
            </a:extLst>
          </p:cNvPr>
          <p:cNvSpPr>
            <a:spLocks noGrp="1"/>
          </p:cNvSpPr>
          <p:nvPr>
            <p:ph type="title"/>
          </p:nvPr>
        </p:nvSpPr>
        <p:spPr>
          <a:xfrm>
            <a:off x="4107712" y="-319356"/>
            <a:ext cx="4019107" cy="1361347"/>
          </a:xfrm>
        </p:spPr>
        <p:txBody>
          <a:bodyPr anchor="b">
            <a:normAutofit/>
          </a:bodyPr>
          <a:lstStyle/>
          <a:p>
            <a:pPr algn="ctr"/>
            <a:r>
              <a:rPr lang="fr-FR" sz="2800" dirty="0">
                <a:solidFill>
                  <a:schemeClr val="bg1">
                    <a:alpha val="60000"/>
                  </a:schemeClr>
                </a:solidFill>
                <a:latin typeface="Comic Sans MS" panose="030F0702030302020204" pitchFamily="66" charset="0"/>
              </a:rPr>
              <a:t>Maïs à farine</a:t>
            </a:r>
            <a:br>
              <a:rPr lang="en-CA" sz="2800" dirty="0">
                <a:solidFill>
                  <a:schemeClr val="bg1">
                    <a:alpha val="60000"/>
                  </a:schemeClr>
                </a:solidFill>
              </a:rPr>
            </a:br>
            <a:endParaRPr lang="en-CA" sz="2800" dirty="0">
              <a:solidFill>
                <a:schemeClr val="bg1">
                  <a:alpha val="60000"/>
                </a:schemeClr>
              </a:solidFill>
            </a:endParaRPr>
          </a:p>
        </p:txBody>
      </p:sp>
      <p:pic>
        <p:nvPicPr>
          <p:cNvPr id="6146" name="Picture 2" descr="Recettes farine de maïs - Cuisine / Madame Figaro">
            <a:extLst>
              <a:ext uri="{FF2B5EF4-FFF2-40B4-BE49-F238E27FC236}">
                <a16:creationId xmlns:a16="http://schemas.microsoft.com/office/drawing/2014/main" id="{145004A8-4299-4315-B244-DEC8C4C129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52" r="38384" b="-2"/>
          <a:stretch/>
        </p:blipFill>
        <p:spPr bwMode="auto">
          <a:xfrm>
            <a:off x="680483" y="685795"/>
            <a:ext cx="2931299"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2571341-20D7-4BC7-8366-3C2E439C8EF5}"/>
              </a:ext>
            </a:extLst>
          </p:cNvPr>
          <p:cNvSpPr>
            <a:spLocks noGrp="1"/>
          </p:cNvSpPr>
          <p:nvPr>
            <p:ph idx="1"/>
          </p:nvPr>
        </p:nvSpPr>
        <p:spPr>
          <a:xfrm>
            <a:off x="3884928" y="795770"/>
            <a:ext cx="4717966" cy="5369762"/>
          </a:xfrm>
        </p:spPr>
        <p:txBody>
          <a:bodyPr anchor="t">
            <a:normAutofit/>
          </a:bodyPr>
          <a:lstStyle/>
          <a:p>
            <a:endParaRPr lang="fr-FR" sz="1800" b="0" i="0" dirty="0">
              <a:solidFill>
                <a:schemeClr val="bg1"/>
              </a:solidFill>
              <a:effectLst/>
              <a:latin typeface="Google Sans"/>
            </a:endParaRPr>
          </a:p>
          <a:p>
            <a:r>
              <a:rPr lang="fr-FR" sz="1800" b="0" i="0" dirty="0">
                <a:solidFill>
                  <a:schemeClr val="bg1"/>
                </a:solidFill>
                <a:effectLst/>
                <a:latin typeface="Google Sans"/>
              </a:rPr>
              <a:t>La culture des 3 sœurs était le travail des </a:t>
            </a:r>
            <a:r>
              <a:rPr lang="fr-FR" sz="1800" b="0" i="0" dirty="0">
                <a:solidFill>
                  <a:schemeClr val="accent4">
                    <a:lumMod val="60000"/>
                    <a:lumOff val="40000"/>
                  </a:schemeClr>
                </a:solidFill>
                <a:effectLst/>
                <a:latin typeface="Google Sans"/>
              </a:rPr>
              <a:t>femmes</a:t>
            </a:r>
            <a:r>
              <a:rPr lang="fr-FR" sz="1800" b="0" i="0" dirty="0">
                <a:solidFill>
                  <a:schemeClr val="bg1"/>
                </a:solidFill>
                <a:effectLst/>
                <a:latin typeface="Google Sans"/>
              </a:rPr>
              <a:t>, tandis que les hommes cultivaient le tabac.</a:t>
            </a:r>
          </a:p>
          <a:p>
            <a:r>
              <a:rPr lang="fr-FR" sz="1800" b="0" i="0" dirty="0">
                <a:solidFill>
                  <a:schemeClr val="bg1"/>
                </a:solidFill>
                <a:effectLst/>
                <a:latin typeface="Google Sans"/>
              </a:rPr>
              <a:t> Le maïs n'aurait pas pu être adopté comme aliment de base sans le développement d'une nouvelle technologie pour libérer les éléments nutritifs du silex de maïs; ajouter un </a:t>
            </a:r>
            <a:r>
              <a:rPr lang="fr-FR" sz="1800" b="0" i="0" dirty="0" err="1">
                <a:solidFill>
                  <a:schemeClr val="accent4">
                    <a:lumMod val="60000"/>
                    <a:lumOff val="40000"/>
                  </a:schemeClr>
                </a:solidFill>
                <a:effectLst/>
                <a:latin typeface="Google Sans"/>
              </a:rPr>
              <a:t>alcaki</a:t>
            </a:r>
            <a:r>
              <a:rPr lang="fr-FR" sz="1800" b="0" i="0" dirty="0">
                <a:solidFill>
                  <a:schemeClr val="bg1"/>
                </a:solidFill>
                <a:effectLst/>
                <a:latin typeface="Google Sans"/>
              </a:rPr>
              <a:t> lors de sa préparation, afin de ramollir la caisse du chenil.</a:t>
            </a:r>
          </a:p>
          <a:p>
            <a:r>
              <a:rPr lang="fr-FR" sz="1800" b="0" i="0" dirty="0">
                <a:solidFill>
                  <a:schemeClr val="bg1"/>
                </a:solidFill>
                <a:effectLst/>
                <a:latin typeface="Google Sans"/>
              </a:rPr>
              <a:t>Cela peut être fait de différentes manières - en cuisant le maïs dans une casserole dans laquelle l'argile a été tempérée - avec un petit fragment de coquille, ou simplement en ajoutant du calcaire broyé à l'eau de cuisson.</a:t>
            </a:r>
          </a:p>
          <a:p>
            <a:r>
              <a:rPr lang="fr-FR" sz="1800" b="0" i="0" dirty="0">
                <a:solidFill>
                  <a:schemeClr val="bg1"/>
                </a:solidFill>
                <a:effectLst/>
                <a:latin typeface="Google Sans"/>
              </a:rPr>
              <a:t> La technique la plus utilisée était </a:t>
            </a:r>
            <a:r>
              <a:rPr lang="fr-FR" sz="1800" b="0" i="0" dirty="0">
                <a:solidFill>
                  <a:schemeClr val="accent4">
                    <a:lumMod val="60000"/>
                    <a:lumOff val="40000"/>
                  </a:schemeClr>
                </a:solidFill>
                <a:effectLst/>
                <a:latin typeface="Google Sans"/>
              </a:rPr>
              <a:t>le mortier et le pilon en bois</a:t>
            </a:r>
            <a:r>
              <a:rPr lang="fr-FR" sz="1800" b="0" i="0" dirty="0">
                <a:solidFill>
                  <a:schemeClr val="bg1"/>
                </a:solidFill>
                <a:effectLst/>
                <a:latin typeface="Google Sans"/>
              </a:rPr>
              <a:t>.</a:t>
            </a:r>
            <a:endParaRPr lang="en-CA" sz="1800" dirty="0">
              <a:solidFill>
                <a:schemeClr val="bg1"/>
              </a:solidFill>
            </a:endParaRPr>
          </a:p>
        </p:txBody>
      </p:sp>
      <p:pic>
        <p:nvPicPr>
          <p:cNvPr id="6148" name="Picture 4" descr="Gravure ancienne montrant une femme pilonnant le maïs.">
            <a:extLst>
              <a:ext uri="{FF2B5EF4-FFF2-40B4-BE49-F238E27FC236}">
                <a16:creationId xmlns:a16="http://schemas.microsoft.com/office/drawing/2014/main" id="{67FA4A7D-C0D4-41FD-A8BD-B441D23652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94"/>
          <a:stretch/>
        </p:blipFill>
        <p:spPr bwMode="auto">
          <a:xfrm>
            <a:off x="8606117" y="685805"/>
            <a:ext cx="2905400"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91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FBAA-7AD7-4455-9EAF-B604DCDDB39A}"/>
              </a:ext>
            </a:extLst>
          </p:cNvPr>
          <p:cNvSpPr>
            <a:spLocks noGrp="1"/>
          </p:cNvSpPr>
          <p:nvPr>
            <p:ph type="title"/>
          </p:nvPr>
        </p:nvSpPr>
        <p:spPr/>
        <p:txBody>
          <a:bodyPr/>
          <a:lstStyle/>
          <a:p>
            <a:r>
              <a:rPr lang="fr-FR" b="1" dirty="0">
                <a:solidFill>
                  <a:srgbClr val="6F1E1A"/>
                </a:solidFill>
                <a:latin typeface="Arial" panose="020B0604020202020204" pitchFamily="34" charset="0"/>
              </a:rPr>
              <a:t>Mortier et pilon</a:t>
            </a:r>
            <a:endParaRPr lang="en-CA" dirty="0"/>
          </a:p>
        </p:txBody>
      </p:sp>
      <p:sp>
        <p:nvSpPr>
          <p:cNvPr id="3" name="Content Placeholder 2">
            <a:extLst>
              <a:ext uri="{FF2B5EF4-FFF2-40B4-BE49-F238E27FC236}">
                <a16:creationId xmlns:a16="http://schemas.microsoft.com/office/drawing/2014/main" id="{258AE8FA-B1F0-4E33-8F67-675DF0867810}"/>
              </a:ext>
            </a:extLst>
          </p:cNvPr>
          <p:cNvSpPr>
            <a:spLocks noGrp="1"/>
          </p:cNvSpPr>
          <p:nvPr>
            <p:ph idx="1"/>
          </p:nvPr>
        </p:nvSpPr>
        <p:spPr>
          <a:xfrm>
            <a:off x="8849291" y="5819621"/>
            <a:ext cx="3591757" cy="1077373"/>
          </a:xfrm>
        </p:spPr>
        <p:txBody>
          <a:bodyPr>
            <a:normAutofit/>
          </a:bodyPr>
          <a:lstStyle/>
          <a:p>
            <a:pPr marL="0" indent="0" algn="ctr">
              <a:buNone/>
            </a:pPr>
            <a:br>
              <a:rPr lang="fr-FR" sz="1200" i="1" dirty="0"/>
            </a:br>
            <a:r>
              <a:rPr lang="fr-FR" sz="1200" b="0" i="1" dirty="0">
                <a:effectLst/>
                <a:latin typeface="Arial" panose="020B0604020202020204" pitchFamily="34" charset="0"/>
              </a:rPr>
              <a:t>Forêts de l'Est</a:t>
            </a:r>
            <a:br>
              <a:rPr lang="fr-FR" sz="1200" i="1" dirty="0"/>
            </a:br>
            <a:r>
              <a:rPr lang="fr-FR" sz="1200" b="0" i="1" dirty="0">
                <a:effectLst/>
                <a:latin typeface="Arial" panose="020B0604020202020204" pitchFamily="34" charset="0"/>
              </a:rPr>
              <a:t>Autochtone: Iroquois, Mohawk</a:t>
            </a:r>
            <a:br>
              <a:rPr lang="fr-FR" sz="1200" i="1" dirty="0"/>
            </a:br>
            <a:r>
              <a:rPr lang="fr-FR" sz="1200" b="0" i="1" dirty="0">
                <a:effectLst/>
                <a:latin typeface="Arial" panose="020B0604020202020204" pitchFamily="34" charset="0"/>
              </a:rPr>
              <a:t>1875-1900, 19e siècle</a:t>
            </a:r>
            <a:br>
              <a:rPr lang="fr-FR" sz="1200" i="1" dirty="0"/>
            </a:br>
            <a:r>
              <a:rPr lang="fr-FR" sz="1200" b="0" i="1" dirty="0">
                <a:effectLst/>
                <a:latin typeface="Arial" panose="020B0604020202020204" pitchFamily="34" charset="0"/>
              </a:rPr>
              <a:t>© Musée </a:t>
            </a:r>
            <a:r>
              <a:rPr lang="fr-FR" sz="1200" b="0" i="1" dirty="0" err="1">
                <a:effectLst/>
                <a:latin typeface="Arial" panose="020B0604020202020204" pitchFamily="34" charset="0"/>
              </a:rPr>
              <a:t>McCord</a:t>
            </a:r>
            <a:endParaRPr lang="en-CA" sz="1800" i="1" dirty="0"/>
          </a:p>
        </p:txBody>
      </p:sp>
      <p:pic>
        <p:nvPicPr>
          <p:cNvPr id="20482" name="Picture 2" descr="M5919.1-2 | Mortier et pilon | Musée McCord">
            <a:extLst>
              <a:ext uri="{FF2B5EF4-FFF2-40B4-BE49-F238E27FC236}">
                <a16:creationId xmlns:a16="http://schemas.microsoft.com/office/drawing/2014/main" id="{A3FB7876-EF31-4E17-BC92-A245D5C17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386" y="836210"/>
            <a:ext cx="3282976" cy="493343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Mortier et pilon en bois - Kanien:keha’ka, Mohawk (Iroquois).">
            <a:extLst>
              <a:ext uri="{FF2B5EF4-FFF2-40B4-BE49-F238E27FC236}">
                <a16:creationId xmlns:a16="http://schemas.microsoft.com/office/drawing/2014/main" id="{31DA0F2F-764D-482F-B019-E48C657FE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217" y="1492457"/>
            <a:ext cx="3619500" cy="4095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25765B-259F-4179-877C-B57B365D6EF1}"/>
              </a:ext>
            </a:extLst>
          </p:cNvPr>
          <p:cNvSpPr txBox="1"/>
          <p:nvPr/>
        </p:nvSpPr>
        <p:spPr>
          <a:xfrm>
            <a:off x="695048" y="1980089"/>
            <a:ext cx="3619500" cy="2554545"/>
          </a:xfrm>
          <a:prstGeom prst="rect">
            <a:avLst/>
          </a:prstGeom>
          <a:noFill/>
        </p:spPr>
        <p:txBody>
          <a:bodyPr wrap="square">
            <a:spAutoFit/>
          </a:bodyPr>
          <a:lstStyle/>
          <a:p>
            <a:pPr marL="285750" indent="-285750">
              <a:buFont typeface="Arial" panose="020B0604020202020204" pitchFamily="34" charset="0"/>
              <a:buChar char="•"/>
            </a:pPr>
            <a:r>
              <a:rPr lang="fr-FR" sz="2000" b="0" i="0" dirty="0">
                <a:solidFill>
                  <a:srgbClr val="000000"/>
                </a:solidFill>
                <a:effectLst/>
                <a:latin typeface="Trebuchet MS" panose="020B0603020202020204" pitchFamily="34" charset="0"/>
              </a:rPr>
              <a:t>La mouture du maïs permettait d’obtenir la farine nécessaire à la préparation du pain et de la </a:t>
            </a:r>
            <a:r>
              <a:rPr lang="fr-FR" sz="2000" i="0" dirty="0">
                <a:solidFill>
                  <a:srgbClr val="000000"/>
                </a:solidFill>
                <a:effectLst/>
                <a:latin typeface="Trebuchet MS" panose="020B0603020202020204" pitchFamily="34" charset="0"/>
              </a:rPr>
              <a:t>sagamité</a:t>
            </a:r>
            <a:r>
              <a:rPr lang="fr-FR" sz="2000" b="0" i="0" dirty="0">
                <a:solidFill>
                  <a:srgbClr val="000000"/>
                </a:solidFill>
                <a:effectLst/>
                <a:latin typeface="Trebuchet MS" panose="020B0603020202020204" pitchFamily="34" charset="0"/>
              </a:rPr>
              <a:t>, une soupe épaisse à base de maïs pouvant contenir du gibier et du poisson.  </a:t>
            </a:r>
            <a:endParaRPr lang="en-CA" sz="2000" dirty="0"/>
          </a:p>
        </p:txBody>
      </p:sp>
      <p:sp>
        <p:nvSpPr>
          <p:cNvPr id="9" name="TextBox 8">
            <a:extLst>
              <a:ext uri="{FF2B5EF4-FFF2-40B4-BE49-F238E27FC236}">
                <a16:creationId xmlns:a16="http://schemas.microsoft.com/office/drawing/2014/main" id="{D64359F6-B42B-408F-BE55-CF76345AC42A}"/>
              </a:ext>
            </a:extLst>
          </p:cNvPr>
          <p:cNvSpPr txBox="1"/>
          <p:nvPr/>
        </p:nvSpPr>
        <p:spPr>
          <a:xfrm>
            <a:off x="3414563" y="5723434"/>
            <a:ext cx="6218808" cy="769441"/>
          </a:xfrm>
          <a:prstGeom prst="rect">
            <a:avLst/>
          </a:prstGeom>
          <a:noFill/>
        </p:spPr>
        <p:txBody>
          <a:bodyPr wrap="square">
            <a:spAutoFit/>
          </a:bodyPr>
          <a:lstStyle/>
          <a:p>
            <a:pPr algn="ctr"/>
            <a:r>
              <a:rPr lang="fr-FR" sz="1100" b="0" i="1" dirty="0">
                <a:solidFill>
                  <a:srgbClr val="000000"/>
                </a:solidFill>
                <a:effectLst/>
                <a:latin typeface="Trebuchet MS" panose="020B0603020202020204" pitchFamily="34" charset="0"/>
              </a:rPr>
              <a:t>Mortier et pilon à légumes, fin 19</a:t>
            </a:r>
            <a:r>
              <a:rPr lang="fr-FR" sz="1100" b="0" i="1" baseline="30000" dirty="0">
                <a:solidFill>
                  <a:srgbClr val="000000"/>
                </a:solidFill>
                <a:effectLst/>
                <a:latin typeface="Trebuchet MS" panose="020B0603020202020204" pitchFamily="34" charset="0"/>
              </a:rPr>
              <a:t>e</a:t>
            </a:r>
            <a:r>
              <a:rPr lang="fr-FR" sz="1100" b="0" i="1" dirty="0">
                <a:solidFill>
                  <a:srgbClr val="000000"/>
                </a:solidFill>
                <a:effectLst/>
                <a:latin typeface="Trebuchet MS" panose="020B0603020202020204" pitchFamily="34" charset="0"/>
              </a:rPr>
              <a:t> siècle  </a:t>
            </a:r>
            <a:br>
              <a:rPr lang="fr-FR" sz="1100" i="1" dirty="0"/>
            </a:br>
            <a:r>
              <a:rPr lang="fr-FR" sz="1100" b="0" i="1" dirty="0" err="1">
                <a:solidFill>
                  <a:srgbClr val="000000"/>
                </a:solidFill>
                <a:effectLst/>
                <a:latin typeface="Trebuchet MS" panose="020B0603020202020204" pitchFamily="34" charset="0"/>
              </a:rPr>
              <a:t>Kanien:keha’ka</a:t>
            </a:r>
            <a:r>
              <a:rPr lang="fr-FR" sz="1100" b="0" i="1" dirty="0">
                <a:solidFill>
                  <a:srgbClr val="000000"/>
                </a:solidFill>
                <a:effectLst/>
                <a:latin typeface="Trebuchet MS" panose="020B0603020202020204" pitchFamily="34" charset="0"/>
              </a:rPr>
              <a:t>, Mohawk (Iroquois)</a:t>
            </a:r>
            <a:br>
              <a:rPr lang="fr-FR" sz="1100" i="1" dirty="0"/>
            </a:br>
            <a:r>
              <a:rPr lang="fr-FR" sz="1100" b="0" i="1" dirty="0">
                <a:solidFill>
                  <a:srgbClr val="000000"/>
                </a:solidFill>
                <a:effectLst/>
                <a:latin typeface="Trebuchet MS" panose="020B0603020202020204" pitchFamily="34" charset="0"/>
              </a:rPr>
              <a:t>Bois</a:t>
            </a:r>
            <a:br>
              <a:rPr lang="fr-FR" sz="1100" i="1" dirty="0"/>
            </a:br>
            <a:r>
              <a:rPr lang="fr-FR" sz="1100" b="0" i="1" dirty="0">
                <a:solidFill>
                  <a:srgbClr val="000000"/>
                </a:solidFill>
                <a:effectLst/>
                <a:latin typeface="Trebuchet MS" panose="020B0603020202020204" pitchFamily="34" charset="0"/>
              </a:rPr>
              <a:t>Musée de la civilisation</a:t>
            </a:r>
            <a:endParaRPr lang="en-CA" sz="1100" i="1" dirty="0"/>
          </a:p>
        </p:txBody>
      </p:sp>
    </p:spTree>
    <p:extLst>
      <p:ext uri="{BB962C8B-B14F-4D97-AF65-F5344CB8AC3E}">
        <p14:creationId xmlns:p14="http://schemas.microsoft.com/office/powerpoint/2010/main" val="108396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5572-5233-4B77-ABA3-1D70DC306600}"/>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300" b="1"/>
              <a:t>Route possible par le maïs à travers l'Amérique du Nord</a:t>
            </a:r>
          </a:p>
        </p:txBody>
      </p:sp>
      <p:sp>
        <p:nvSpPr>
          <p:cNvPr id="7" name="TextBox 6">
            <a:extLst>
              <a:ext uri="{FF2B5EF4-FFF2-40B4-BE49-F238E27FC236}">
                <a16:creationId xmlns:a16="http://schemas.microsoft.com/office/drawing/2014/main" id="{9CDC39E7-A7D6-4537-8F31-CA1D872DCD56}"/>
              </a:ext>
            </a:extLst>
          </p:cNvPr>
          <p:cNvSpPr txBox="1"/>
          <p:nvPr/>
        </p:nvSpPr>
        <p:spPr>
          <a:xfrm>
            <a:off x="648931" y="2438401"/>
            <a:ext cx="3667036" cy="3779520"/>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b="0" i="0">
                <a:effectLst/>
              </a:rPr>
              <a:t>La plante a été domestiquée au Mexique et a migré à travers le continent pour atteindre la région du Mississippi en 200 après JC, puis les grands lacs en 500 après JC.</a:t>
            </a:r>
            <a:endParaRPr lang="en-US"/>
          </a:p>
        </p:txBody>
      </p:sp>
      <p:sp>
        <p:nvSpPr>
          <p:cNvPr id="27" name="Rectangle 2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B78F9187-49BE-4033-A211-D7C2F69F68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91" r="2" b="3594"/>
          <a:stretch/>
        </p:blipFill>
        <p:spPr>
          <a:xfrm>
            <a:off x="5276088" y="640082"/>
            <a:ext cx="6276250" cy="55778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8" name="Picture 2" descr="The Corn - Harvesting History">
            <a:extLst>
              <a:ext uri="{FF2B5EF4-FFF2-40B4-BE49-F238E27FC236}">
                <a16:creationId xmlns:a16="http://schemas.microsoft.com/office/drawing/2014/main" id="{8A37D36E-C6A7-4765-841E-D337482B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87" y="4487052"/>
            <a:ext cx="3354122" cy="1863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6472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2397</Words>
  <Application>Microsoft Office PowerPoint</Application>
  <PresentationFormat>Widescreen</PresentationFormat>
  <Paragraphs>133</Paragraphs>
  <Slides>39</Slides>
  <Notes>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Arial</vt:lpstr>
      <vt:lpstr>Arial</vt:lpstr>
      <vt:lpstr>Calibri</vt:lpstr>
      <vt:lpstr>Calibri Light</vt:lpstr>
      <vt:lpstr>Comic Sans MS</vt:lpstr>
      <vt:lpstr>gibsonregular</vt:lpstr>
      <vt:lpstr>Google Sans</vt:lpstr>
      <vt:lpstr>Linux Libertine</vt:lpstr>
      <vt:lpstr>Lucida Sans Unicode</vt:lpstr>
      <vt:lpstr>Montserrat</vt:lpstr>
      <vt:lpstr>Muli</vt:lpstr>
      <vt:lpstr>Open Sans</vt:lpstr>
      <vt:lpstr>Overpass</vt:lpstr>
      <vt:lpstr>Proxima Nova</vt:lpstr>
      <vt:lpstr>Segoe UI Historic</vt:lpstr>
      <vt:lpstr>Trebuchet MS</vt:lpstr>
      <vt:lpstr>Work Sans</vt:lpstr>
      <vt:lpstr>Office Theme</vt:lpstr>
      <vt:lpstr>Les Trois Soeurs</vt:lpstr>
      <vt:lpstr>Intro</vt:lpstr>
      <vt:lpstr>Les Iroquoiens</vt:lpstr>
      <vt:lpstr>Kionhekwa</vt:lpstr>
      <vt:lpstr> Kionhekwa: Les 3 Soeurs </vt:lpstr>
      <vt:lpstr>Le maïs  -Les Iroquoiens cultivaient à la fois le maïs à farine et le maïs sucré est une grande plante aux tiges robustes.  -Ces tiges servent à soutenir les tiges grimpantes du haricot. Ainsi, aucun tuteur n’est nécessaire.  -Les Iroquoiens du Saint-Laurent en cultivaient une quinzaine de variétés de maïs.  -Le régime alimentaire des Iroquoiens du Saint-Laurent tournait principalement autour du maïs; ainsi ils sont connus comme les gens du maïs. </vt:lpstr>
      <vt:lpstr>Maïs à farine </vt:lpstr>
      <vt:lpstr>Mortier et pilon</vt:lpstr>
      <vt:lpstr>Route possible par le maïs à travers l'Amérique du Nord</vt:lpstr>
      <vt:lpstr> Meule à main, meule inférieure et grains de maïs carbonisés</vt:lpstr>
      <vt:lpstr> ‘’Femmes au travail de moudre du maïs ’’  représenté par  Le Jésuite François Du Cruex</vt:lpstr>
      <vt:lpstr>Gens de Maïs  </vt:lpstr>
      <vt:lpstr>Origines au Mexique  </vt:lpstr>
      <vt:lpstr>Les Européens découvrent le maïs </vt:lpstr>
      <vt:lpstr>Facts</vt:lpstr>
      <vt:lpstr>Pop-corn</vt:lpstr>
      <vt:lpstr>Pop-Corn</vt:lpstr>
      <vt:lpstr>PowerPoint Presentation</vt:lpstr>
      <vt:lpstr>Que savons-nous des habitudes alimentaires des populations iroquoiennes? </vt:lpstr>
      <vt:lpstr>La farine de maïs </vt:lpstr>
      <vt:lpstr>Sagamité</vt:lpstr>
      <vt:lpstr>Sagamite </vt:lpstr>
      <vt:lpstr>Poupées d'enveloppes   de maïs </vt:lpstr>
      <vt:lpstr>Savez-vous pourquoi les poupées des enfants iroquois, sont dépourvues de visage? </vt:lpstr>
      <vt:lpstr>Poupées d'enveloppes de Maïs </vt:lpstr>
      <vt:lpstr>Comment faire une  Poupées d’Enveloppes de Maïs </vt:lpstr>
      <vt:lpstr>PowerPoint Presentation</vt:lpstr>
      <vt:lpstr>Symboles des récoltes, les poupées d’enveloppes de maïs tirent leur origine des cultures autochtones où le maïs constituait une denrée de base.   Les feuilles recouvrant l’épi de maïs servaient notamment à éclairer les lampes, à remplir les oreillers et à fabriquer des paniers, des masques, des carquois et des poupées de cérémonie.</vt:lpstr>
      <vt:lpstr>La Courge</vt:lpstr>
      <vt:lpstr>Les Iroquoiens du Saint-Laurent en cultivaient de nombreuses variétés :  Au moins huit variétés de courge, incluant la citrouille.  </vt:lpstr>
      <vt:lpstr>Types de Courges du Quebec</vt:lpstr>
      <vt:lpstr>Origine et Utilisation</vt:lpstr>
      <vt:lpstr>Le haricot est une légumineuse et, comme la plupart de ses congénères, vit en symbiose avec des bactéries ayant la capacité de capter l’azote présent dans l’air et le rendre utile aux plantes.   Le haricot aide à enrichir le sol et ainsi à nourrir le maïs et la courge.</vt:lpstr>
      <vt:lpstr>Le haricot </vt:lpstr>
      <vt:lpstr>L’Origine du Haricot</vt:lpstr>
      <vt:lpstr>PowerPoint Presentation</vt:lpstr>
      <vt:lpstr>PowerPoint Presentation</vt:lpstr>
      <vt:lpstr>En agriculture, ces trois aliments sont complémentaires. Ils se soutiennent et facilitent la croissance de l’autre:   Le haricot est un aliment permettant d’enrichir le sol et de nourrir le maïs et la courge.   Les tiges du maïs servent de support aux haricots grimpants  Les larges feuillages de la courge permettent de capter les rayons solaires.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Trois Soeurs</dc:title>
  <dc:creator>Cynthia Cousineau</dc:creator>
  <cp:lastModifiedBy>Cynthia Cousineau</cp:lastModifiedBy>
  <cp:revision>1</cp:revision>
  <dcterms:created xsi:type="dcterms:W3CDTF">2020-10-23T05:41:01Z</dcterms:created>
  <dcterms:modified xsi:type="dcterms:W3CDTF">2020-10-23T05:41:21Z</dcterms:modified>
</cp:coreProperties>
</file>