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Lst>
  <p:sldIdLst>
    <p:sldId id="257" r:id="rId5"/>
    <p:sldId id="262" r:id="rId6"/>
    <p:sldId id="263" r:id="rId7"/>
    <p:sldId id="264" r:id="rId8"/>
    <p:sldId id="265" r:id="rId9"/>
    <p:sldId id="270" r:id="rId10"/>
    <p:sldId id="271" r:id="rId11"/>
    <p:sldId id="282" r:id="rId12"/>
    <p:sldId id="283" r:id="rId13"/>
    <p:sldId id="284" r:id="rId14"/>
    <p:sldId id="268" r:id="rId15"/>
    <p:sldId id="269" r:id="rId16"/>
    <p:sldId id="266" r:id="rId17"/>
    <p:sldId id="273" r:id="rId18"/>
    <p:sldId id="274" r:id="rId19"/>
    <p:sldId id="275" r:id="rId20"/>
    <p:sldId id="272" r:id="rId21"/>
    <p:sldId id="276" r:id="rId22"/>
    <p:sldId id="277" r:id="rId23"/>
    <p:sldId id="278" r:id="rId24"/>
    <p:sldId id="279" r:id="rId25"/>
    <p:sldId id="280" r:id="rId26"/>
    <p:sldId id="281" r:id="rId27"/>
    <p:sldId id="267"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529"/>
    <a:srgbClr val="2B3922"/>
    <a:srgbClr val="2E3722"/>
    <a:srgbClr val="FCF7F1"/>
    <a:srgbClr val="B8D233"/>
    <a:srgbClr val="5CC6D6"/>
    <a:srgbClr val="F8D22F"/>
    <a:srgbClr val="F03F2B"/>
    <a:srgbClr val="3488A0"/>
    <a:srgbClr val="579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19" autoAdjust="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244F57-E437-487F-BD79-ECE4ECAD948A}"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en-US"/>
        </a:p>
      </dgm:t>
    </dgm:pt>
    <dgm:pt modelId="{5D8329EA-F189-4483-B242-26DDA3144656}">
      <dgm:prSet/>
      <dgm:spPr/>
      <dgm:t>
        <a:bodyPr/>
        <a:lstStyle/>
        <a:p>
          <a:r>
            <a:rPr lang="fr-CA" b="0" i="0" noProof="0" dirty="0"/>
            <a:t>Époque</a:t>
          </a:r>
          <a:r>
            <a:rPr lang="en-CA" b="0" i="0" dirty="0"/>
            <a:t> </a:t>
          </a:r>
          <a:r>
            <a:rPr lang="fr-FR" b="0" i="0" noProof="0" dirty="0"/>
            <a:t>Iroquoienne</a:t>
          </a:r>
          <a:endParaRPr lang="fr-FR" noProof="0" dirty="0"/>
        </a:p>
      </dgm:t>
    </dgm:pt>
    <dgm:pt modelId="{A9278BFF-BC99-4964-8ABB-B4C70147876B}" type="parTrans" cxnId="{F1A5C868-3F6A-4DC9-BD82-865F4121C994}">
      <dgm:prSet/>
      <dgm:spPr/>
      <dgm:t>
        <a:bodyPr/>
        <a:lstStyle/>
        <a:p>
          <a:endParaRPr lang="en-US"/>
        </a:p>
      </dgm:t>
    </dgm:pt>
    <dgm:pt modelId="{3A6A11A7-CD09-4B9B-B4C0-36C0E816DDC1}" type="sibTrans" cxnId="{F1A5C868-3F6A-4DC9-BD82-865F4121C994}">
      <dgm:prSet/>
      <dgm:spPr/>
      <dgm:t>
        <a:bodyPr/>
        <a:lstStyle/>
        <a:p>
          <a:endParaRPr lang="en-US"/>
        </a:p>
      </dgm:t>
    </dgm:pt>
    <dgm:pt modelId="{6610463F-1E8E-4DD7-9660-01AA63658D67}">
      <dgm:prSet/>
      <dgm:spPr/>
      <dgm:t>
        <a:bodyPr/>
        <a:lstStyle/>
        <a:p>
          <a:r>
            <a:rPr lang="fr-CA" b="0" i="0" noProof="0" dirty="0"/>
            <a:t>Époque</a:t>
          </a:r>
          <a:r>
            <a:rPr lang="en-CA" b="0" i="0" dirty="0"/>
            <a:t> </a:t>
          </a:r>
          <a:r>
            <a:rPr lang="fr-CA" b="0" i="0" noProof="0" dirty="0"/>
            <a:t>Française</a:t>
          </a:r>
          <a:endParaRPr lang="fr-CA" noProof="0" dirty="0"/>
        </a:p>
      </dgm:t>
    </dgm:pt>
    <dgm:pt modelId="{1322104A-8597-4F08-BFFD-CE1E798688F3}" type="parTrans" cxnId="{49A06E02-3E5C-4126-8CFF-9E8CD2887806}">
      <dgm:prSet/>
      <dgm:spPr/>
      <dgm:t>
        <a:bodyPr/>
        <a:lstStyle/>
        <a:p>
          <a:endParaRPr lang="en-US"/>
        </a:p>
      </dgm:t>
    </dgm:pt>
    <dgm:pt modelId="{D4F87286-3992-4556-8FBB-8A21EDC6C5BE}" type="sibTrans" cxnId="{49A06E02-3E5C-4126-8CFF-9E8CD2887806}">
      <dgm:prSet/>
      <dgm:spPr/>
      <dgm:t>
        <a:bodyPr/>
        <a:lstStyle/>
        <a:p>
          <a:endParaRPr lang="en-US"/>
        </a:p>
      </dgm:t>
    </dgm:pt>
    <dgm:pt modelId="{A1EB83C5-2DA0-4E63-BE52-7DFEBC145E8F}">
      <dgm:prSet/>
      <dgm:spPr/>
      <dgm:t>
        <a:bodyPr/>
        <a:lstStyle/>
        <a:p>
          <a:r>
            <a:rPr lang="fr-CA" b="0" i="0" noProof="0" dirty="0"/>
            <a:t>Époque Britannique</a:t>
          </a:r>
          <a:endParaRPr lang="fr-CA" noProof="0" dirty="0"/>
        </a:p>
      </dgm:t>
    </dgm:pt>
    <dgm:pt modelId="{B034E5F6-75C8-407F-914B-E94A83BC4382}" type="parTrans" cxnId="{A59143E7-3121-463E-8CE8-F42A6AA6EC46}">
      <dgm:prSet/>
      <dgm:spPr/>
      <dgm:t>
        <a:bodyPr/>
        <a:lstStyle/>
        <a:p>
          <a:endParaRPr lang="en-US"/>
        </a:p>
      </dgm:t>
    </dgm:pt>
    <dgm:pt modelId="{8B775789-0865-43FD-9C97-92142D399ED3}" type="sibTrans" cxnId="{A59143E7-3121-463E-8CE8-F42A6AA6EC46}">
      <dgm:prSet/>
      <dgm:spPr/>
      <dgm:t>
        <a:bodyPr/>
        <a:lstStyle/>
        <a:p>
          <a:endParaRPr lang="en-US"/>
        </a:p>
      </dgm:t>
    </dgm:pt>
    <dgm:pt modelId="{CEC425C8-E776-4284-8733-C2F28B2DE1CA}" type="pres">
      <dgm:prSet presAssocID="{07244F57-E437-487F-BD79-ECE4ECAD948A}" presName="linear" presStyleCnt="0">
        <dgm:presLayoutVars>
          <dgm:animLvl val="lvl"/>
          <dgm:resizeHandles val="exact"/>
        </dgm:presLayoutVars>
      </dgm:prSet>
      <dgm:spPr/>
    </dgm:pt>
    <dgm:pt modelId="{78684DB4-D0E7-4776-B1CD-A4E37E70B227}" type="pres">
      <dgm:prSet presAssocID="{5D8329EA-F189-4483-B242-26DDA3144656}" presName="parentText" presStyleLbl="node1" presStyleIdx="0" presStyleCnt="3">
        <dgm:presLayoutVars>
          <dgm:chMax val="0"/>
          <dgm:bulletEnabled val="1"/>
        </dgm:presLayoutVars>
      </dgm:prSet>
      <dgm:spPr/>
    </dgm:pt>
    <dgm:pt modelId="{D56C48D1-FF59-45D1-87E6-7D9C92E9E1A0}" type="pres">
      <dgm:prSet presAssocID="{3A6A11A7-CD09-4B9B-B4C0-36C0E816DDC1}" presName="spacer" presStyleCnt="0"/>
      <dgm:spPr/>
    </dgm:pt>
    <dgm:pt modelId="{13CDB7A8-6251-4676-BD3A-633FABB8FA94}" type="pres">
      <dgm:prSet presAssocID="{6610463F-1E8E-4DD7-9660-01AA63658D67}" presName="parentText" presStyleLbl="node1" presStyleIdx="1" presStyleCnt="3">
        <dgm:presLayoutVars>
          <dgm:chMax val="0"/>
          <dgm:bulletEnabled val="1"/>
        </dgm:presLayoutVars>
      </dgm:prSet>
      <dgm:spPr/>
    </dgm:pt>
    <dgm:pt modelId="{D35A0D49-035D-41FC-9755-F1592CAD6CFB}" type="pres">
      <dgm:prSet presAssocID="{D4F87286-3992-4556-8FBB-8A21EDC6C5BE}" presName="spacer" presStyleCnt="0"/>
      <dgm:spPr/>
    </dgm:pt>
    <dgm:pt modelId="{381207B8-DEE2-49F8-BA75-37CA123373E7}" type="pres">
      <dgm:prSet presAssocID="{A1EB83C5-2DA0-4E63-BE52-7DFEBC145E8F}" presName="parentText" presStyleLbl="node1" presStyleIdx="2" presStyleCnt="3">
        <dgm:presLayoutVars>
          <dgm:chMax val="0"/>
          <dgm:bulletEnabled val="1"/>
        </dgm:presLayoutVars>
      </dgm:prSet>
      <dgm:spPr/>
    </dgm:pt>
  </dgm:ptLst>
  <dgm:cxnLst>
    <dgm:cxn modelId="{49A06E02-3E5C-4126-8CFF-9E8CD2887806}" srcId="{07244F57-E437-487F-BD79-ECE4ECAD948A}" destId="{6610463F-1E8E-4DD7-9660-01AA63658D67}" srcOrd="1" destOrd="0" parTransId="{1322104A-8597-4F08-BFFD-CE1E798688F3}" sibTransId="{D4F87286-3992-4556-8FBB-8A21EDC6C5BE}"/>
    <dgm:cxn modelId="{3C6DD214-BF3E-480E-B635-958CBFE7953C}" type="presOf" srcId="{07244F57-E437-487F-BD79-ECE4ECAD948A}" destId="{CEC425C8-E776-4284-8733-C2F28B2DE1CA}" srcOrd="0" destOrd="0" presId="urn:microsoft.com/office/officeart/2005/8/layout/vList2"/>
    <dgm:cxn modelId="{0802202F-0BDC-4992-BF69-3CEE77ED2C0D}" type="presOf" srcId="{6610463F-1E8E-4DD7-9660-01AA63658D67}" destId="{13CDB7A8-6251-4676-BD3A-633FABB8FA94}" srcOrd="0" destOrd="0" presId="urn:microsoft.com/office/officeart/2005/8/layout/vList2"/>
    <dgm:cxn modelId="{F1A5C868-3F6A-4DC9-BD82-865F4121C994}" srcId="{07244F57-E437-487F-BD79-ECE4ECAD948A}" destId="{5D8329EA-F189-4483-B242-26DDA3144656}" srcOrd="0" destOrd="0" parTransId="{A9278BFF-BC99-4964-8ABB-B4C70147876B}" sibTransId="{3A6A11A7-CD09-4B9B-B4C0-36C0E816DDC1}"/>
    <dgm:cxn modelId="{6F87FF4C-C907-4A13-9B59-0043B8432FFF}" type="presOf" srcId="{5D8329EA-F189-4483-B242-26DDA3144656}" destId="{78684DB4-D0E7-4776-B1CD-A4E37E70B227}" srcOrd="0" destOrd="0" presId="urn:microsoft.com/office/officeart/2005/8/layout/vList2"/>
    <dgm:cxn modelId="{13A11B6F-F34E-4FC6-A4E0-EF293296A81F}" type="presOf" srcId="{A1EB83C5-2DA0-4E63-BE52-7DFEBC145E8F}" destId="{381207B8-DEE2-49F8-BA75-37CA123373E7}" srcOrd="0" destOrd="0" presId="urn:microsoft.com/office/officeart/2005/8/layout/vList2"/>
    <dgm:cxn modelId="{A59143E7-3121-463E-8CE8-F42A6AA6EC46}" srcId="{07244F57-E437-487F-BD79-ECE4ECAD948A}" destId="{A1EB83C5-2DA0-4E63-BE52-7DFEBC145E8F}" srcOrd="2" destOrd="0" parTransId="{B034E5F6-75C8-407F-914B-E94A83BC4382}" sibTransId="{8B775789-0865-43FD-9C97-92142D399ED3}"/>
    <dgm:cxn modelId="{269B6E49-C349-4C0A-A0B7-B41F8E8257CD}" type="presParOf" srcId="{CEC425C8-E776-4284-8733-C2F28B2DE1CA}" destId="{78684DB4-D0E7-4776-B1CD-A4E37E70B227}" srcOrd="0" destOrd="0" presId="urn:microsoft.com/office/officeart/2005/8/layout/vList2"/>
    <dgm:cxn modelId="{DF756AB6-942B-40CF-A596-4B9C96B0DAB9}" type="presParOf" srcId="{CEC425C8-E776-4284-8733-C2F28B2DE1CA}" destId="{D56C48D1-FF59-45D1-87E6-7D9C92E9E1A0}" srcOrd="1" destOrd="0" presId="urn:microsoft.com/office/officeart/2005/8/layout/vList2"/>
    <dgm:cxn modelId="{28075FFC-B64E-46AA-93FA-237563BEE304}" type="presParOf" srcId="{CEC425C8-E776-4284-8733-C2F28B2DE1CA}" destId="{13CDB7A8-6251-4676-BD3A-633FABB8FA94}" srcOrd="2" destOrd="0" presId="urn:microsoft.com/office/officeart/2005/8/layout/vList2"/>
    <dgm:cxn modelId="{96A508CC-BF9A-4B18-BC6D-7ED702A63AC9}" type="presParOf" srcId="{CEC425C8-E776-4284-8733-C2F28B2DE1CA}" destId="{D35A0D49-035D-41FC-9755-F1592CAD6CFB}" srcOrd="3" destOrd="0" presId="urn:microsoft.com/office/officeart/2005/8/layout/vList2"/>
    <dgm:cxn modelId="{EFF2875E-9D09-45B8-8B0F-D4B42F73D43D}" type="presParOf" srcId="{CEC425C8-E776-4284-8733-C2F28B2DE1CA}" destId="{381207B8-DEE2-49F8-BA75-37CA123373E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84DB4-D0E7-4776-B1CD-A4E37E70B227}">
      <dsp:nvSpPr>
        <dsp:cNvPr id="0" name=""/>
        <dsp:cNvSpPr/>
      </dsp:nvSpPr>
      <dsp:spPr>
        <a:xfrm>
          <a:off x="0" y="38292"/>
          <a:ext cx="8946541" cy="1271205"/>
        </a:xfrm>
        <a:prstGeom prst="roundRect">
          <a:avLst/>
        </a:prstGeom>
        <a:solidFill>
          <a:schemeClr val="accent2">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l" defTabSz="2355850">
            <a:lnSpc>
              <a:spcPct val="90000"/>
            </a:lnSpc>
            <a:spcBef>
              <a:spcPct val="0"/>
            </a:spcBef>
            <a:spcAft>
              <a:spcPct val="35000"/>
            </a:spcAft>
            <a:buNone/>
          </a:pPr>
          <a:r>
            <a:rPr lang="fr-CA" sz="5300" b="0" i="0" kern="1200" noProof="0" dirty="0"/>
            <a:t>Époque</a:t>
          </a:r>
          <a:r>
            <a:rPr lang="en-CA" sz="5300" b="0" i="0" kern="1200" dirty="0"/>
            <a:t> </a:t>
          </a:r>
          <a:r>
            <a:rPr lang="fr-FR" sz="5300" b="0" i="0" kern="1200" noProof="0" dirty="0"/>
            <a:t>Iroquoienne</a:t>
          </a:r>
          <a:endParaRPr lang="fr-FR" sz="5300" kern="1200" noProof="0" dirty="0"/>
        </a:p>
      </dsp:txBody>
      <dsp:txXfrm>
        <a:off x="62055" y="100347"/>
        <a:ext cx="8822431" cy="1147095"/>
      </dsp:txXfrm>
    </dsp:sp>
    <dsp:sp modelId="{13CDB7A8-6251-4676-BD3A-633FABB8FA94}">
      <dsp:nvSpPr>
        <dsp:cNvPr id="0" name=""/>
        <dsp:cNvSpPr/>
      </dsp:nvSpPr>
      <dsp:spPr>
        <a:xfrm>
          <a:off x="0" y="1462138"/>
          <a:ext cx="8946541" cy="1271205"/>
        </a:xfrm>
        <a:prstGeom prst="roundRect">
          <a:avLst/>
        </a:prstGeom>
        <a:solidFill>
          <a:schemeClr val="accent3">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l" defTabSz="2355850">
            <a:lnSpc>
              <a:spcPct val="90000"/>
            </a:lnSpc>
            <a:spcBef>
              <a:spcPct val="0"/>
            </a:spcBef>
            <a:spcAft>
              <a:spcPct val="35000"/>
            </a:spcAft>
            <a:buNone/>
          </a:pPr>
          <a:r>
            <a:rPr lang="fr-CA" sz="5300" b="0" i="0" kern="1200" noProof="0" dirty="0"/>
            <a:t>Époque</a:t>
          </a:r>
          <a:r>
            <a:rPr lang="en-CA" sz="5300" b="0" i="0" kern="1200" dirty="0"/>
            <a:t> </a:t>
          </a:r>
          <a:r>
            <a:rPr lang="fr-CA" sz="5300" b="0" i="0" kern="1200" noProof="0" dirty="0"/>
            <a:t>Française</a:t>
          </a:r>
          <a:endParaRPr lang="fr-CA" sz="5300" kern="1200" noProof="0" dirty="0"/>
        </a:p>
      </dsp:txBody>
      <dsp:txXfrm>
        <a:off x="62055" y="1524193"/>
        <a:ext cx="8822431" cy="1147095"/>
      </dsp:txXfrm>
    </dsp:sp>
    <dsp:sp modelId="{381207B8-DEE2-49F8-BA75-37CA123373E7}">
      <dsp:nvSpPr>
        <dsp:cNvPr id="0" name=""/>
        <dsp:cNvSpPr/>
      </dsp:nvSpPr>
      <dsp:spPr>
        <a:xfrm>
          <a:off x="0" y="2885983"/>
          <a:ext cx="8946541" cy="1271205"/>
        </a:xfrm>
        <a:prstGeom prst="roundRect">
          <a:avLst/>
        </a:prstGeom>
        <a:solidFill>
          <a:schemeClr val="accent4">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l" defTabSz="2355850">
            <a:lnSpc>
              <a:spcPct val="90000"/>
            </a:lnSpc>
            <a:spcBef>
              <a:spcPct val="0"/>
            </a:spcBef>
            <a:spcAft>
              <a:spcPct val="35000"/>
            </a:spcAft>
            <a:buNone/>
          </a:pPr>
          <a:r>
            <a:rPr lang="fr-CA" sz="5300" b="0" i="0" kern="1200" noProof="0" dirty="0"/>
            <a:t>Époque Britannique</a:t>
          </a:r>
          <a:endParaRPr lang="fr-CA" sz="5300" kern="1200" noProof="0" dirty="0"/>
        </a:p>
      </dsp:txBody>
      <dsp:txXfrm>
        <a:off x="62055" y="2948038"/>
        <a:ext cx="8822431" cy="114709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0C0817-A112-4847-8014-A94B7D2A4EA3}" type="datetime1">
              <a:rPr lang="en-US" smtClean="0"/>
              <a:t>10/9/2020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477530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FA2B21-3FCD-4721-B95C-427943F61125}" type="datetime1">
              <a:rPr lang="en-US" smtClean="0"/>
              <a:t>10/9/2020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19477370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10/9/2020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06876707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10/9/2020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00337803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10/9/2020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60361248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6FA2B21-3FCD-4721-B95C-427943F61125}" type="datetime1">
              <a:rPr lang="en-US" smtClean="0"/>
              <a:t>10/9/2020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33465808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6FA2B21-3FCD-4721-B95C-427943F61125}" type="datetime1">
              <a:rPr lang="en-US" smtClean="0"/>
              <a:t>10/9/2020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83293517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t>10/9/2020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427701205"/>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t>10/9/2020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33450085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7332B432-ACDA-4023-A761-2BAB76577B62}" type="datetime1">
              <a:rPr lang="en-US" smtClean="0"/>
              <a:t>10/9/2020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612496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10/9/2020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233060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10/9/2020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26910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10/9/2020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58972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F9A96C99-B8F8-4528-BD05-0E16E943DC09}" type="datetime1">
              <a:rPr lang="en-US" smtClean="0"/>
              <a:t>10/9/2020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71968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3636942-C211-4B28-8DBD-C953E00AF71B}" type="datetime1">
              <a:rPr lang="en-US" smtClean="0"/>
              <a:t>10/9/2020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24621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7E8D12A6-918A-48BD-8CB9-CA713993B0EA}" type="datetime1">
              <a:rPr lang="en-US" smtClean="0"/>
              <a:t>10/9/2020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527002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78CE86-875F-4587-BCF6-FA054AFC0D53}" type="datetime1">
              <a:rPr lang="en-US" smtClean="0"/>
              <a:pPr/>
              <a:t>10/9/2020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049759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F6FA2B21-3FCD-4721-B95C-427943F61125}" type="datetime1">
              <a:rPr lang="en-US" smtClean="0"/>
              <a:t>10/9/2020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253422557"/>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about:blank"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4872012" y="1447800"/>
            <a:ext cx="5222325" cy="3329581"/>
          </a:xfrm>
        </p:spPr>
        <p:txBody>
          <a:bodyPr>
            <a:normAutofit/>
          </a:bodyPr>
          <a:lstStyle/>
          <a:p>
            <a:pPr>
              <a:lnSpc>
                <a:spcPct val="90000"/>
              </a:lnSpc>
            </a:pPr>
            <a:r>
              <a:rPr lang="fr-CA" sz="6100" b="1" i="1" dirty="0">
                <a:solidFill>
                  <a:srgbClr val="EBEBEB"/>
                </a:solidFill>
                <a:effectLst/>
                <a:latin typeface="Arial" panose="020B0604020202020204" pitchFamily="34" charset="0"/>
                <a:ea typeface="Arial" panose="020B0604020202020204" pitchFamily="34" charset="0"/>
              </a:rPr>
              <a:t>L’archéologie – par où commencer?</a:t>
            </a:r>
            <a:endParaRPr lang="en-CA" sz="6100" dirty="0">
              <a:solidFill>
                <a:srgbClr val="EBEBEB"/>
              </a:solidFill>
              <a:effectLst/>
              <a:latin typeface="Arial" panose="020B0604020202020204" pitchFamily="34" charset="0"/>
              <a:ea typeface="Arial" panose="020B0604020202020204" pitchFamily="34" charset="0"/>
            </a:endParaRP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4872012" y="4777380"/>
            <a:ext cx="5222326" cy="861420"/>
          </a:xfrm>
        </p:spPr>
        <p:txBody>
          <a:bodyPr>
            <a:normAutofit/>
          </a:bodyPr>
          <a:lstStyle/>
          <a:p>
            <a:pPr algn="ctr">
              <a:lnSpc>
                <a:spcPct val="115000"/>
              </a:lnSpc>
            </a:pPr>
            <a:r>
              <a:rPr lang="fr-CA" sz="1400" b="1" i="1" dirty="0" err="1">
                <a:solidFill>
                  <a:schemeClr val="tx1"/>
                </a:solidFill>
                <a:effectLst/>
                <a:latin typeface="Arial" panose="020B0604020202020204" pitchFamily="34" charset="0"/>
                <a:ea typeface="Arial" panose="020B0604020202020204" pitchFamily="34" charset="0"/>
              </a:rPr>
              <a:t>Sinthia</a:t>
            </a:r>
            <a:r>
              <a:rPr lang="fr-CA" sz="1400" b="1" i="1" dirty="0">
                <a:solidFill>
                  <a:schemeClr val="tx1"/>
                </a:solidFill>
                <a:effectLst/>
                <a:latin typeface="Arial" panose="020B0604020202020204" pitchFamily="34" charset="0"/>
                <a:ea typeface="Arial" panose="020B0604020202020204" pitchFamily="34" charset="0"/>
              </a:rPr>
              <a:t> Cousineau et </a:t>
            </a:r>
            <a:r>
              <a:rPr lang="fr-CA" sz="1400" b="1" i="1" dirty="0" err="1">
                <a:solidFill>
                  <a:schemeClr val="tx1"/>
                </a:solidFill>
                <a:effectLst/>
                <a:latin typeface="Arial" panose="020B0604020202020204" pitchFamily="34" charset="0"/>
                <a:ea typeface="Arial" panose="020B0604020202020204" pitchFamily="34" charset="0"/>
              </a:rPr>
              <a:t>virginia</a:t>
            </a:r>
            <a:r>
              <a:rPr lang="fr-CA" sz="1400" b="1" i="1" dirty="0">
                <a:solidFill>
                  <a:schemeClr val="tx1"/>
                </a:solidFill>
                <a:effectLst/>
                <a:latin typeface="Arial" panose="020B0604020202020204" pitchFamily="34" charset="0"/>
                <a:ea typeface="Arial" panose="020B0604020202020204" pitchFamily="34" charset="0"/>
              </a:rPr>
              <a:t> </a:t>
            </a:r>
            <a:r>
              <a:rPr lang="fr-CA" sz="1400" b="1" i="1" dirty="0" err="1">
                <a:solidFill>
                  <a:schemeClr val="tx1"/>
                </a:solidFill>
                <a:effectLst/>
                <a:latin typeface="Arial" panose="020B0604020202020204" pitchFamily="34" charset="0"/>
                <a:ea typeface="Arial" panose="020B0604020202020204" pitchFamily="34" charset="0"/>
              </a:rPr>
              <a:t>elliott</a:t>
            </a:r>
            <a:endParaRPr lang="en-CA" sz="1400" dirty="0">
              <a:solidFill>
                <a:schemeClr val="tx1"/>
              </a:solidFill>
              <a:effectLst/>
              <a:latin typeface="Arial" panose="020B0604020202020204" pitchFamily="34" charset="0"/>
              <a:ea typeface="Arial" panose="020B0604020202020204" pitchFamily="34" charset="0"/>
            </a:endParaRPr>
          </a:p>
        </p:txBody>
      </p:sp>
      <p:sp>
        <p:nvSpPr>
          <p:cNvPr id="77"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5692"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1028" name="Picture 4" descr="archeology | Time">
            <a:extLst>
              <a:ext uri="{FF2B5EF4-FFF2-40B4-BE49-F238E27FC236}">
                <a16:creationId xmlns:a16="http://schemas.microsoft.com/office/drawing/2014/main" id="{12CA8B03-E3EF-43A2-A18D-F624034A51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43" r="2" b="2"/>
          <a:stretch/>
        </p:blipFill>
        <p:spPr bwMode="auto">
          <a:xfrm>
            <a:off x="2" y="1"/>
            <a:ext cx="4480787" cy="3428997"/>
          </a:xfrm>
          <a:custGeom>
            <a:avLst/>
            <a:gdLst/>
            <a:ahLst/>
            <a:cxnLst/>
            <a:rect l="l" t="t" r="r" b="b"/>
            <a:pathLst>
              <a:path w="4480787" h="3428997">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28997"/>
                </a:lnTo>
                <a:lnTo>
                  <a:pt x="0" y="3428997"/>
                </a:lnTo>
                <a:close/>
              </a:path>
            </a:pathLst>
          </a:cu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030" name="Picture 6" descr="Pointe-à-Callière - Montréal Archaeology and History Complex | Museums and  historic sites - Montréal | Bonjour Québec">
            <a:extLst>
              <a:ext uri="{FF2B5EF4-FFF2-40B4-BE49-F238E27FC236}">
                <a16:creationId xmlns:a16="http://schemas.microsoft.com/office/drawing/2014/main" id="{B37978DB-9E4B-4035-B87D-296AD63FDC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969"/>
          <a:stretch/>
        </p:blipFill>
        <p:spPr bwMode="auto">
          <a:xfrm>
            <a:off x="-1" y="3428999"/>
            <a:ext cx="4481964" cy="3429003"/>
          </a:xfrm>
          <a:custGeom>
            <a:avLst/>
            <a:gdLst/>
            <a:ahLst/>
            <a:cxnLst/>
            <a:rect l="l" t="t" r="r" b="b"/>
            <a:pathLst>
              <a:path w="4481964" h="3429003">
                <a:moveTo>
                  <a:pt x="0" y="0"/>
                </a:moveTo>
                <a:lnTo>
                  <a:pt x="4229830" y="0"/>
                </a:lnTo>
                <a:lnTo>
                  <a:pt x="4229830" y="56238"/>
                </a:lnTo>
                <a:lnTo>
                  <a:pt x="4231847" y="196141"/>
                </a:lnTo>
                <a:lnTo>
                  <a:pt x="4234872" y="333301"/>
                </a:lnTo>
                <a:lnTo>
                  <a:pt x="4237730" y="469090"/>
                </a:lnTo>
                <a:lnTo>
                  <a:pt x="4240924" y="602135"/>
                </a:lnTo>
                <a:lnTo>
                  <a:pt x="4245798" y="734494"/>
                </a:lnTo>
                <a:lnTo>
                  <a:pt x="4251009" y="864796"/>
                </a:lnTo>
                <a:lnTo>
                  <a:pt x="4255715" y="992355"/>
                </a:lnTo>
                <a:lnTo>
                  <a:pt x="4268995" y="1241301"/>
                </a:lnTo>
                <a:lnTo>
                  <a:pt x="4283114" y="1479959"/>
                </a:lnTo>
                <a:lnTo>
                  <a:pt x="4297906" y="1709016"/>
                </a:lnTo>
                <a:lnTo>
                  <a:pt x="4314211" y="1925729"/>
                </a:lnTo>
                <a:lnTo>
                  <a:pt x="4331188" y="2132841"/>
                </a:lnTo>
                <a:lnTo>
                  <a:pt x="4349509" y="2324865"/>
                </a:lnTo>
                <a:lnTo>
                  <a:pt x="4367495" y="2505230"/>
                </a:lnTo>
                <a:lnTo>
                  <a:pt x="4385480" y="2671194"/>
                </a:lnTo>
                <a:lnTo>
                  <a:pt x="4402457" y="2823441"/>
                </a:lnTo>
                <a:lnTo>
                  <a:pt x="4418594" y="2958544"/>
                </a:lnTo>
                <a:lnTo>
                  <a:pt x="4433890" y="3080616"/>
                </a:lnTo>
                <a:lnTo>
                  <a:pt x="4446665" y="3183486"/>
                </a:lnTo>
                <a:lnTo>
                  <a:pt x="4458767" y="3269897"/>
                </a:lnTo>
                <a:lnTo>
                  <a:pt x="4476081" y="3388541"/>
                </a:lnTo>
                <a:lnTo>
                  <a:pt x="4481964" y="3429003"/>
                </a:lnTo>
                <a:lnTo>
                  <a:pt x="3577807" y="3429003"/>
                </a:lnTo>
                <a:lnTo>
                  <a:pt x="0" y="342900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280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1512" name="Rectangle 74">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7F5E2603-1A2A-4F8C-8388-72D642415047}"/>
              </a:ext>
            </a:extLst>
          </p:cNvPr>
          <p:cNvSpPr>
            <a:spLocks noGrp="1"/>
          </p:cNvSpPr>
          <p:nvPr>
            <p:ph type="title"/>
          </p:nvPr>
        </p:nvSpPr>
        <p:spPr>
          <a:xfrm>
            <a:off x="5411931" y="452718"/>
            <a:ext cx="4638903" cy="1400530"/>
          </a:xfrm>
        </p:spPr>
        <p:txBody>
          <a:bodyPr>
            <a:normAutofit fontScale="90000"/>
          </a:bodyPr>
          <a:lstStyle/>
          <a:p>
            <a:r>
              <a:rPr lang="fr-CA" sz="3900" b="0" i="0" noProof="0" dirty="0"/>
              <a:t>Époque </a:t>
            </a:r>
            <a:r>
              <a:rPr lang="fr-CA" sz="3900" dirty="0"/>
              <a:t>Britannique</a:t>
            </a:r>
            <a:br>
              <a:rPr lang="fr-CA" sz="3900" noProof="0" dirty="0"/>
            </a:br>
            <a:endParaRPr lang="en-CA" sz="3900" dirty="0"/>
          </a:p>
        </p:txBody>
      </p:sp>
      <p:sp>
        <p:nvSpPr>
          <p:cNvPr id="77"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1506" name="Picture 2" descr="Articles of Capitulation of Montreal - Wikipedia">
            <a:extLst>
              <a:ext uri="{FF2B5EF4-FFF2-40B4-BE49-F238E27FC236}">
                <a16:creationId xmlns:a16="http://schemas.microsoft.com/office/drawing/2014/main" id="{A2CDBE9B-F9D7-401B-8EC2-AD444BA2C0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02" r="-4" b="-4"/>
          <a:stretch/>
        </p:blipFill>
        <p:spPr bwMode="auto">
          <a:xfrm>
            <a:off x="3" y="10"/>
            <a:ext cx="4971922" cy="3428990"/>
          </a:xfrm>
          <a:custGeom>
            <a:avLst/>
            <a:gdLst/>
            <a:ahLst/>
            <a:cxnLst/>
            <a:rect l="l" t="t" r="r" b="b"/>
            <a:pathLst>
              <a:path w="4971922" h="3429000">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29000"/>
                </a:lnTo>
                <a:lnTo>
                  <a:pt x="0" y="3429000"/>
                </a:lnTo>
                <a:lnTo>
                  <a:pt x="0" y="1"/>
                </a:lnTo>
                <a:lnTo>
                  <a:pt x="3628384" y="1"/>
                </a:lnTo>
                <a:close/>
              </a:path>
            </a:pathLst>
          </a:cu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529180D-60CD-4138-AC10-1DEAB9BF1643}"/>
              </a:ext>
            </a:extLst>
          </p:cNvPr>
          <p:cNvSpPr>
            <a:spLocks noGrp="1"/>
          </p:cNvSpPr>
          <p:nvPr>
            <p:ph idx="1"/>
          </p:nvPr>
        </p:nvSpPr>
        <p:spPr>
          <a:xfrm>
            <a:off x="5410950" y="2052918"/>
            <a:ext cx="4638903" cy="4195481"/>
          </a:xfrm>
        </p:spPr>
        <p:txBody>
          <a:bodyPr>
            <a:normAutofit/>
          </a:bodyPr>
          <a:lstStyle/>
          <a:p>
            <a:r>
              <a:rPr lang="en-CA" dirty="0" err="1"/>
              <a:t>Arrivée</a:t>
            </a:r>
            <a:r>
              <a:rPr lang="en-CA" dirty="0"/>
              <a:t> des </a:t>
            </a:r>
            <a:r>
              <a:rPr lang="en-CA" dirty="0" err="1"/>
              <a:t>Britanniques</a:t>
            </a:r>
            <a:r>
              <a:rPr lang="en-CA" dirty="0"/>
              <a:t> et </a:t>
            </a:r>
            <a:r>
              <a:rPr lang="en-CA" dirty="0" err="1"/>
              <a:t>d’autres</a:t>
            </a:r>
            <a:r>
              <a:rPr lang="en-CA" dirty="0"/>
              <a:t> peoples protestants</a:t>
            </a:r>
          </a:p>
          <a:p>
            <a:r>
              <a:rPr lang="en-CA" dirty="0"/>
              <a:t>Expansion de la presence </a:t>
            </a:r>
            <a:r>
              <a:rPr lang="en-CA" dirty="0" err="1"/>
              <a:t>européene</a:t>
            </a:r>
            <a:endParaRPr lang="en-CA" dirty="0"/>
          </a:p>
          <a:p>
            <a:r>
              <a:rPr lang="en-CA" dirty="0"/>
              <a:t>industrialisation</a:t>
            </a:r>
          </a:p>
        </p:txBody>
      </p:sp>
      <p:pic>
        <p:nvPicPr>
          <p:cNvPr id="21510" name="Picture 6">
            <a:extLst>
              <a:ext uri="{FF2B5EF4-FFF2-40B4-BE49-F238E27FC236}">
                <a16:creationId xmlns:a16="http://schemas.microsoft.com/office/drawing/2014/main" id="{B2917FE7-4A82-4FDC-A166-B62A96EA2F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56" r="2" b="2"/>
          <a:stretch/>
        </p:blipFill>
        <p:spPr bwMode="auto">
          <a:xfrm>
            <a:off x="20" y="3428999"/>
            <a:ext cx="4973079" cy="3429001"/>
          </a:xfrm>
          <a:custGeom>
            <a:avLst/>
            <a:gdLst/>
            <a:ahLst/>
            <a:cxnLst/>
            <a:rect l="l" t="t" r="r" b="b"/>
            <a:pathLst>
              <a:path w="4973099" h="3429001">
                <a:moveTo>
                  <a:pt x="0" y="0"/>
                </a:moveTo>
                <a:lnTo>
                  <a:pt x="4720965" y="0"/>
                </a:lnTo>
                <a:lnTo>
                  <a:pt x="4720965" y="56236"/>
                </a:lnTo>
                <a:lnTo>
                  <a:pt x="4722982" y="196139"/>
                </a:lnTo>
                <a:lnTo>
                  <a:pt x="4726007" y="333299"/>
                </a:lnTo>
                <a:lnTo>
                  <a:pt x="4728865" y="469087"/>
                </a:lnTo>
                <a:lnTo>
                  <a:pt x="4732059" y="602133"/>
                </a:lnTo>
                <a:lnTo>
                  <a:pt x="4736933" y="734492"/>
                </a:lnTo>
                <a:lnTo>
                  <a:pt x="4742144" y="864793"/>
                </a:lnTo>
                <a:lnTo>
                  <a:pt x="4746850" y="992352"/>
                </a:lnTo>
                <a:lnTo>
                  <a:pt x="4760130" y="1241298"/>
                </a:lnTo>
                <a:lnTo>
                  <a:pt x="4774249" y="1479956"/>
                </a:lnTo>
                <a:lnTo>
                  <a:pt x="4789041" y="1709013"/>
                </a:lnTo>
                <a:lnTo>
                  <a:pt x="4805346" y="1925726"/>
                </a:lnTo>
                <a:lnTo>
                  <a:pt x="4822323" y="2132838"/>
                </a:lnTo>
                <a:lnTo>
                  <a:pt x="4840644" y="2324862"/>
                </a:lnTo>
                <a:lnTo>
                  <a:pt x="4858630" y="2505227"/>
                </a:lnTo>
                <a:lnTo>
                  <a:pt x="4876615" y="2671191"/>
                </a:lnTo>
                <a:lnTo>
                  <a:pt x="4893592" y="2823438"/>
                </a:lnTo>
                <a:lnTo>
                  <a:pt x="4909729" y="2958541"/>
                </a:lnTo>
                <a:lnTo>
                  <a:pt x="4925025" y="3080613"/>
                </a:lnTo>
                <a:lnTo>
                  <a:pt x="4937800" y="3183483"/>
                </a:lnTo>
                <a:lnTo>
                  <a:pt x="4949902" y="3269894"/>
                </a:lnTo>
                <a:lnTo>
                  <a:pt x="4967216" y="3388538"/>
                </a:lnTo>
                <a:lnTo>
                  <a:pt x="4973099" y="3429000"/>
                </a:lnTo>
                <a:lnTo>
                  <a:pt x="4075210" y="3429000"/>
                </a:lnTo>
                <a:lnTo>
                  <a:pt x="4075210" y="3429001"/>
                </a:lnTo>
                <a:lnTo>
                  <a:pt x="0" y="342900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866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F32E3-D4E9-4A0E-BA9F-63F57C14A226}"/>
              </a:ext>
            </a:extLst>
          </p:cNvPr>
          <p:cNvSpPr>
            <a:spLocks noGrp="1"/>
          </p:cNvSpPr>
          <p:nvPr>
            <p:ph type="title"/>
          </p:nvPr>
        </p:nvSpPr>
        <p:spPr/>
        <p:txBody>
          <a:bodyPr/>
          <a:lstStyle/>
          <a:p>
            <a:r>
              <a:rPr lang="en-CA" dirty="0" err="1"/>
              <a:t>Ecofacts</a:t>
            </a:r>
            <a:endParaRPr lang="en-CA" dirty="0"/>
          </a:p>
        </p:txBody>
      </p:sp>
      <p:sp>
        <p:nvSpPr>
          <p:cNvPr id="3" name="Content Placeholder 2">
            <a:extLst>
              <a:ext uri="{FF2B5EF4-FFF2-40B4-BE49-F238E27FC236}">
                <a16:creationId xmlns:a16="http://schemas.microsoft.com/office/drawing/2014/main" id="{92FB5C9F-A87A-4938-B701-01917DA8C3A2}"/>
              </a:ext>
            </a:extLst>
          </p:cNvPr>
          <p:cNvSpPr>
            <a:spLocks noGrp="1"/>
          </p:cNvSpPr>
          <p:nvPr>
            <p:ph idx="1"/>
          </p:nvPr>
        </p:nvSpPr>
        <p:spPr>
          <a:xfrm>
            <a:off x="270735" y="1716641"/>
            <a:ext cx="4849619" cy="4095955"/>
          </a:xfrm>
        </p:spPr>
        <p:txBody>
          <a:bodyPr>
            <a:normAutofit fontScale="77500" lnSpcReduction="20000"/>
          </a:bodyPr>
          <a:lstStyle/>
          <a:p>
            <a:pPr marL="0" indent="0">
              <a:buNone/>
            </a:pPr>
            <a:br>
              <a:rPr lang="fr-FR" dirty="0"/>
            </a:br>
            <a:r>
              <a:rPr lang="fr-FR" b="0" i="0" dirty="0">
                <a:effectLst/>
                <a:latin typeface="arial" panose="020B0604020202020204" pitchFamily="34" charset="0"/>
              </a:rPr>
              <a:t>Les écofacts sont des restes naturellement organiques ou inorganiques trouvés dans un site archéologique, ce qui suggère qu'ils ont été déposés à la suite de l'activité humaine.</a:t>
            </a:r>
          </a:p>
          <a:p>
            <a:pPr marL="0" indent="0">
              <a:buNone/>
            </a:pPr>
            <a:endParaRPr lang="fr-FR" dirty="0">
              <a:latin typeface="arial" panose="020B0604020202020204" pitchFamily="34" charset="0"/>
            </a:endParaRPr>
          </a:p>
          <a:p>
            <a:pPr marL="0" indent="0">
              <a:buNone/>
            </a:pPr>
            <a:r>
              <a:rPr lang="fr-FR" b="0" i="0" dirty="0">
                <a:effectLst/>
                <a:latin typeface="arial" panose="020B0604020202020204" pitchFamily="34" charset="0"/>
              </a:rPr>
              <a:t>Exemples:  Les graines, le charbon de bois, les minéraux et la coquille ou l'os non modifiés ne sont que quelques exemples d'écofacts.</a:t>
            </a:r>
          </a:p>
          <a:p>
            <a:pPr marL="0" indent="0">
              <a:buNone/>
            </a:pPr>
            <a:endParaRPr lang="en-CA" dirty="0"/>
          </a:p>
          <a:p>
            <a:pPr marL="0" indent="0">
              <a:buNone/>
            </a:pPr>
            <a:r>
              <a:rPr lang="en-CA" dirty="0"/>
              <a:t>Example au </a:t>
            </a:r>
            <a:r>
              <a:rPr lang="en-CA" dirty="0" err="1"/>
              <a:t>musee</a:t>
            </a:r>
            <a:r>
              <a:rPr lang="en-CA" dirty="0"/>
              <a:t>:</a:t>
            </a:r>
          </a:p>
          <a:p>
            <a:r>
              <a:rPr lang="en-CA" dirty="0" err="1"/>
              <a:t>Skelete</a:t>
            </a:r>
            <a:r>
              <a:rPr lang="en-CA" dirty="0"/>
              <a:t> (premier </a:t>
            </a:r>
            <a:r>
              <a:rPr lang="en-CA" dirty="0" err="1"/>
              <a:t>cimetier</a:t>
            </a:r>
            <a:r>
              <a:rPr lang="en-CA" dirty="0"/>
              <a:t> de Montreal)</a:t>
            </a:r>
          </a:p>
          <a:p>
            <a:r>
              <a:rPr lang="en-CA" dirty="0" err="1"/>
              <a:t>Os</a:t>
            </a:r>
            <a:r>
              <a:rPr lang="en-CA" dirty="0"/>
              <a:t> de </a:t>
            </a:r>
            <a:r>
              <a:rPr lang="en-CA" dirty="0" err="1"/>
              <a:t>porc</a:t>
            </a:r>
            <a:r>
              <a:rPr lang="en-CA" dirty="0"/>
              <a:t> (</a:t>
            </a:r>
            <a:r>
              <a:rPr lang="en-CA" dirty="0" err="1"/>
              <a:t>L’eperon</a:t>
            </a:r>
            <a:r>
              <a:rPr lang="en-CA" dirty="0"/>
              <a:t>)</a:t>
            </a:r>
          </a:p>
          <a:p>
            <a:r>
              <a:rPr lang="en-CA" dirty="0"/>
              <a:t>Crane de </a:t>
            </a:r>
            <a:r>
              <a:rPr lang="en-CA" dirty="0" err="1"/>
              <a:t>porc</a:t>
            </a:r>
            <a:r>
              <a:rPr lang="en-CA" dirty="0"/>
              <a:t> (Fort Ville-Marie)</a:t>
            </a:r>
          </a:p>
          <a:p>
            <a:r>
              <a:rPr lang="en-CA" dirty="0" err="1"/>
              <a:t>Mais</a:t>
            </a:r>
            <a:r>
              <a:rPr lang="en-CA" dirty="0"/>
              <a:t> (Crypt)</a:t>
            </a:r>
          </a:p>
          <a:p>
            <a:endParaRPr lang="en-CA" dirty="0"/>
          </a:p>
        </p:txBody>
      </p:sp>
      <p:pic>
        <p:nvPicPr>
          <p:cNvPr id="8194" name="Picture 2" descr="Archaeology - Wikipedia">
            <a:extLst>
              <a:ext uri="{FF2B5EF4-FFF2-40B4-BE49-F238E27FC236}">
                <a16:creationId xmlns:a16="http://schemas.microsoft.com/office/drawing/2014/main" id="{20B23A3E-4048-4031-AFF4-7380BE0FB4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6682" y="602426"/>
            <a:ext cx="3265326" cy="270131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Excavations at Sissi II - 9. Bio-archaeological Assemblages and Ground  Stone Artefacts - Presses universitaires de Louvain">
            <a:extLst>
              <a:ext uri="{FF2B5EF4-FFF2-40B4-BE49-F238E27FC236}">
                <a16:creationId xmlns:a16="http://schemas.microsoft.com/office/drawing/2014/main" id="{F409828B-0883-4B18-815E-595B2F0AFA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88" t="8236" r="5825" b="10041"/>
          <a:stretch/>
        </p:blipFill>
        <p:spPr bwMode="auto">
          <a:xfrm>
            <a:off x="5207572" y="602426"/>
            <a:ext cx="2841892" cy="232798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Archaeology">
            <a:extLst>
              <a:ext uri="{FF2B5EF4-FFF2-40B4-BE49-F238E27FC236}">
                <a16:creationId xmlns:a16="http://schemas.microsoft.com/office/drawing/2014/main" id="{569C7F23-3F5E-4FDD-94A5-29729543EA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33" y="3402131"/>
            <a:ext cx="5833297" cy="3127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14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B1B7F-5295-49C5-B0FF-09FB10174F75}"/>
              </a:ext>
            </a:extLst>
          </p:cNvPr>
          <p:cNvSpPr>
            <a:spLocks noGrp="1"/>
          </p:cNvSpPr>
          <p:nvPr>
            <p:ph type="title"/>
          </p:nvPr>
        </p:nvSpPr>
        <p:spPr/>
        <p:txBody>
          <a:bodyPr/>
          <a:lstStyle/>
          <a:p>
            <a:r>
              <a:rPr lang="en-CA" dirty="0"/>
              <a:t>Artefacts</a:t>
            </a:r>
          </a:p>
        </p:txBody>
      </p:sp>
      <p:sp>
        <p:nvSpPr>
          <p:cNvPr id="3" name="Content Placeholder 2">
            <a:extLst>
              <a:ext uri="{FF2B5EF4-FFF2-40B4-BE49-F238E27FC236}">
                <a16:creationId xmlns:a16="http://schemas.microsoft.com/office/drawing/2014/main" id="{E7FAC310-D243-466D-9732-36DF2401F218}"/>
              </a:ext>
            </a:extLst>
          </p:cNvPr>
          <p:cNvSpPr>
            <a:spLocks noGrp="1"/>
          </p:cNvSpPr>
          <p:nvPr>
            <p:ph idx="1"/>
          </p:nvPr>
        </p:nvSpPr>
        <p:spPr>
          <a:xfrm>
            <a:off x="490917" y="1474078"/>
            <a:ext cx="7126288" cy="2393247"/>
          </a:xfrm>
        </p:spPr>
        <p:txBody>
          <a:bodyPr>
            <a:normAutofit lnSpcReduction="10000"/>
          </a:bodyPr>
          <a:lstStyle/>
          <a:p>
            <a:r>
              <a:rPr lang="fr-FR" sz="2800" b="0" i="0" dirty="0">
                <a:effectLst/>
                <a:latin typeface="arial" panose="020B0604020202020204" pitchFamily="34" charset="0"/>
              </a:rPr>
              <a:t>Tout objet fabriqué, modifié ou utilisé par des personnes.</a:t>
            </a:r>
          </a:p>
          <a:p>
            <a:r>
              <a:rPr lang="fr-FR" sz="2400" b="0" i="0" dirty="0">
                <a:effectLst/>
                <a:latin typeface="arial" panose="020B0604020202020204" pitchFamily="34" charset="0"/>
              </a:rPr>
              <a:t>Tout objet fabriqué par un être humain ou un ancêtre humain, mais généralement un objet portable comme une pointe de lance en pierre ou un pot en argile.</a:t>
            </a:r>
            <a:endParaRPr lang="en-CA" sz="2800" dirty="0"/>
          </a:p>
        </p:txBody>
      </p:sp>
      <p:pic>
        <p:nvPicPr>
          <p:cNvPr id="6146" name="Picture 2" descr="Iroquois artifacts uncovered in downtown Montreal date back to 14th century  | CTV News">
            <a:extLst>
              <a:ext uri="{FF2B5EF4-FFF2-40B4-BE49-F238E27FC236}">
                <a16:creationId xmlns:a16="http://schemas.microsoft.com/office/drawing/2014/main" id="{F9CA2F6C-A402-4BF2-94EF-E0E4E9F722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6775" y="4567518"/>
            <a:ext cx="3457575" cy="194488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rchaeological collections - Pointe-à-Callière | Montréal Archaeology and  History Complex">
            <a:extLst>
              <a:ext uri="{FF2B5EF4-FFF2-40B4-BE49-F238E27FC236}">
                <a16:creationId xmlns:a16="http://schemas.microsoft.com/office/drawing/2014/main" id="{6D12025C-C9C0-4F8A-8F15-A0AE62DE7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808" y="4130994"/>
            <a:ext cx="2665118" cy="219259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rchaeological collections - Pointe-à-Callière | Montréal Archaeology and  History Complex">
            <a:extLst>
              <a:ext uri="{FF2B5EF4-FFF2-40B4-BE49-F238E27FC236}">
                <a16:creationId xmlns:a16="http://schemas.microsoft.com/office/drawing/2014/main" id="{A7947052-E4F2-4D4B-87C5-1C693D6022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0438" y="4297742"/>
            <a:ext cx="2995806" cy="199720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Tessons de vases iroquoiens, pointes de flèches, outils en os, les  archéologues ont découvert plus de 150 000 artéfacts sur le site Droulers,  dans la région de …">
            <a:extLst>
              <a:ext uri="{FF2B5EF4-FFF2-40B4-BE49-F238E27FC236}">
                <a16:creationId xmlns:a16="http://schemas.microsoft.com/office/drawing/2014/main" id="{D967C977-CD69-48C8-9854-6299EE24EF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5600" y="278051"/>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LE MODE DE VIE DES PIEDS NOIRS - AMÉRINDIEN DU QUEBEC ET CANADA">
            <a:extLst>
              <a:ext uri="{FF2B5EF4-FFF2-40B4-BE49-F238E27FC236}">
                <a16:creationId xmlns:a16="http://schemas.microsoft.com/office/drawing/2014/main" id="{F994839B-ABE4-444E-A989-51585AD00C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644" y="2595843"/>
            <a:ext cx="3457575" cy="1971675"/>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Tales of Montréal">
            <a:extLst>
              <a:ext uri="{FF2B5EF4-FFF2-40B4-BE49-F238E27FC236}">
                <a16:creationId xmlns:a16="http://schemas.microsoft.com/office/drawing/2014/main" id="{2839E944-DDF5-46E9-8A21-A3790A1A12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16797" y="4616036"/>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690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80C5B-8373-4108-850E-4C12406E2B82}"/>
              </a:ext>
            </a:extLst>
          </p:cNvPr>
          <p:cNvSpPr>
            <a:spLocks noGrp="1"/>
          </p:cNvSpPr>
          <p:nvPr>
            <p:ph type="title"/>
          </p:nvPr>
        </p:nvSpPr>
        <p:spPr/>
        <p:txBody>
          <a:bodyPr/>
          <a:lstStyle/>
          <a:p>
            <a:r>
              <a:rPr lang="en-CA" dirty="0"/>
              <a:t>Vestiges</a:t>
            </a:r>
          </a:p>
        </p:txBody>
      </p:sp>
      <p:sp>
        <p:nvSpPr>
          <p:cNvPr id="3" name="Content Placeholder 2">
            <a:extLst>
              <a:ext uri="{FF2B5EF4-FFF2-40B4-BE49-F238E27FC236}">
                <a16:creationId xmlns:a16="http://schemas.microsoft.com/office/drawing/2014/main" id="{D18DE6B9-B053-4D0D-A890-2A5A8C1541B8}"/>
              </a:ext>
            </a:extLst>
          </p:cNvPr>
          <p:cNvSpPr>
            <a:spLocks noGrp="1"/>
          </p:cNvSpPr>
          <p:nvPr>
            <p:ph idx="1"/>
          </p:nvPr>
        </p:nvSpPr>
        <p:spPr>
          <a:xfrm>
            <a:off x="1103313" y="2052918"/>
            <a:ext cx="4198530" cy="4139065"/>
          </a:xfrm>
        </p:spPr>
        <p:txBody>
          <a:bodyPr>
            <a:normAutofit fontScale="92500" lnSpcReduction="20000"/>
          </a:bodyPr>
          <a:lstStyle/>
          <a:p>
            <a:r>
              <a:rPr lang="fr-FR" b="0" i="0" dirty="0">
                <a:effectLst/>
                <a:latin typeface="arial" panose="020B0604020202020204" pitchFamily="34" charset="0"/>
              </a:rPr>
              <a:t>Ce qui demeure (d'une chose détruite, disparue, d'un groupe d'hommes, d'une société).</a:t>
            </a:r>
          </a:p>
          <a:p>
            <a:endParaRPr lang="en-CA" dirty="0"/>
          </a:p>
          <a:p>
            <a:endParaRPr lang="en-CA" dirty="0"/>
          </a:p>
          <a:p>
            <a:pPr marL="0" indent="0">
              <a:buNone/>
            </a:pPr>
            <a:r>
              <a:rPr lang="en-CA" sz="2200" dirty="0"/>
              <a:t>Example au </a:t>
            </a:r>
            <a:r>
              <a:rPr lang="en-CA" sz="2200" dirty="0" err="1"/>
              <a:t>Musee</a:t>
            </a:r>
            <a:r>
              <a:rPr lang="en-CA" sz="2200" dirty="0"/>
              <a:t>:</a:t>
            </a:r>
          </a:p>
          <a:p>
            <a:r>
              <a:rPr lang="en-CA" dirty="0"/>
              <a:t>Mur de la Royal Insurance</a:t>
            </a:r>
          </a:p>
          <a:p>
            <a:r>
              <a:rPr lang="en-CA" dirty="0"/>
              <a:t>Vestiges de la palisade et </a:t>
            </a:r>
            <a:r>
              <a:rPr lang="en-CA" dirty="0" err="1"/>
              <a:t>fondations</a:t>
            </a:r>
            <a:r>
              <a:rPr lang="en-CA" dirty="0"/>
              <a:t> du Fort de Ville-Marie</a:t>
            </a:r>
          </a:p>
          <a:p>
            <a:r>
              <a:rPr lang="en-CA" dirty="0" err="1"/>
              <a:t>Ancien</a:t>
            </a:r>
            <a:r>
              <a:rPr lang="en-CA" dirty="0"/>
              <a:t> </a:t>
            </a:r>
            <a:r>
              <a:rPr lang="en-CA" dirty="0" err="1"/>
              <a:t>mur</a:t>
            </a:r>
            <a:r>
              <a:rPr lang="en-CA" dirty="0"/>
              <a:t> de la fortification de Montreal  et la premiere rue </a:t>
            </a:r>
            <a:r>
              <a:rPr lang="en-CA" dirty="0" err="1"/>
              <a:t>pavée</a:t>
            </a:r>
            <a:r>
              <a:rPr lang="en-CA" dirty="0"/>
              <a:t> de Montréal (</a:t>
            </a:r>
            <a:r>
              <a:rPr lang="en-CA" dirty="0" err="1"/>
              <a:t>Crypte</a:t>
            </a:r>
            <a:r>
              <a:rPr lang="en-CA" dirty="0"/>
              <a:t>)</a:t>
            </a:r>
          </a:p>
          <a:p>
            <a:endParaRPr lang="en-CA" dirty="0"/>
          </a:p>
        </p:txBody>
      </p:sp>
      <p:pic>
        <p:nvPicPr>
          <p:cNvPr id="2050" name="Picture 2" descr="Montreal's Thousand Steeples · Kenton de Jong Travel">
            <a:extLst>
              <a:ext uri="{FF2B5EF4-FFF2-40B4-BE49-F238E27FC236}">
                <a16:creationId xmlns:a16="http://schemas.microsoft.com/office/drawing/2014/main" id="{A3EE78A7-BC26-4814-AE00-B17F4BD0C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9031" y="209007"/>
            <a:ext cx="3844795" cy="28835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e Drop into Pointe-à-Callière in Montréal - Bank of Canada Museum">
            <a:extLst>
              <a:ext uri="{FF2B5EF4-FFF2-40B4-BE49-F238E27FC236}">
                <a16:creationId xmlns:a16="http://schemas.microsoft.com/office/drawing/2014/main" id="{AAA5E7B3-EBB4-44FB-BE23-2F92392B38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336314"/>
            <a:ext cx="5349551" cy="306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989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5E7CE-C0CD-40C3-B80B-D2ED9C7C489B}"/>
              </a:ext>
            </a:extLst>
          </p:cNvPr>
          <p:cNvSpPr>
            <a:spLocks noGrp="1"/>
          </p:cNvSpPr>
          <p:nvPr>
            <p:ph type="title"/>
          </p:nvPr>
        </p:nvSpPr>
        <p:spPr>
          <a:xfrm>
            <a:off x="646111" y="491219"/>
            <a:ext cx="9404723" cy="1400530"/>
          </a:xfrm>
        </p:spPr>
        <p:txBody>
          <a:bodyPr/>
          <a:lstStyle/>
          <a:p>
            <a:r>
              <a:rPr kumimoji="0" lang="fr-FR" altLang="en-US" sz="4400" b="0" i="0" u="none" strike="noStrike" cap="none" normalizeH="0" baseline="0">
                <a:ln>
                  <a:noFill/>
                </a:ln>
                <a:solidFill>
                  <a:schemeClr val="tx1"/>
                </a:solidFill>
                <a:effectLst/>
                <a:latin typeface="inherit"/>
              </a:rPr>
              <a:t>Arpentage du transit</a:t>
            </a:r>
            <a:endParaRPr lang="en-CA" dirty="0">
              <a:solidFill>
                <a:schemeClr val="tx1"/>
              </a:solidFill>
            </a:endParaRPr>
          </a:p>
        </p:txBody>
      </p:sp>
      <p:pic>
        <p:nvPicPr>
          <p:cNvPr id="10242" name="Picture 2" descr="13 Best Transit Levels For Surveying of 2020 - Architecture Lab">
            <a:extLst>
              <a:ext uri="{FF2B5EF4-FFF2-40B4-BE49-F238E27FC236}">
                <a16:creationId xmlns:a16="http://schemas.microsoft.com/office/drawing/2014/main" id="{94E8488D-ECF6-4D57-A019-E010C1214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6167" y="491219"/>
            <a:ext cx="4795555" cy="3037208"/>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22891407-2425-440C-A9D2-A61061A0FA5D}"/>
              </a:ext>
            </a:extLst>
          </p:cNvPr>
          <p:cNvSpPr>
            <a:spLocks noGrp="1" noChangeArrowheads="1"/>
          </p:cNvSpPr>
          <p:nvPr>
            <p:ph idx="1"/>
          </p:nvPr>
        </p:nvSpPr>
        <p:spPr bwMode="auto">
          <a:xfrm>
            <a:off x="745958" y="1688589"/>
            <a:ext cx="5486399" cy="191335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defTabSz="914400" eaLnBrk="0" fontAlgn="base" hangingPunct="0">
              <a:spcBef>
                <a:spcPct val="0"/>
              </a:spcBef>
              <a:spcAft>
                <a:spcPct val="0"/>
              </a:spcAft>
              <a:buClrTx/>
              <a:buSzTx/>
            </a:pPr>
            <a:r>
              <a:rPr kumimoji="0" lang="fr-FR" altLang="en-US" sz="2100" b="0" i="0" u="none" strike="noStrike" cap="none" normalizeH="0" baseline="0" dirty="0">
                <a:ln>
                  <a:noFill/>
                </a:ln>
                <a:solidFill>
                  <a:srgbClr val="222222"/>
                </a:solidFill>
                <a:effectLst/>
                <a:latin typeface="inherit"/>
              </a:rPr>
              <a:t>Le transit d'arpentage (théodolite) ressemble à un petit télescope et est monté sur un trépied.</a:t>
            </a:r>
          </a:p>
          <a:p>
            <a:pPr defTabSz="914400" eaLnBrk="0" fontAlgn="base" hangingPunct="0">
              <a:spcBef>
                <a:spcPct val="0"/>
              </a:spcBef>
              <a:spcAft>
                <a:spcPct val="0"/>
              </a:spcAft>
              <a:buClrTx/>
              <a:buSzTx/>
            </a:pPr>
            <a:r>
              <a:rPr kumimoji="0" lang="fr-FR" altLang="en-US" sz="2100" b="0" i="0" u="none" strike="noStrike" cap="none" normalizeH="0" baseline="0" dirty="0">
                <a:ln>
                  <a:noFill/>
                </a:ln>
                <a:solidFill>
                  <a:srgbClr val="222222"/>
                </a:solidFill>
                <a:effectLst/>
                <a:latin typeface="inherit"/>
              </a:rPr>
              <a:t> Les géomètres routiers utilisent cet outil. </a:t>
            </a:r>
          </a:p>
          <a:p>
            <a:pPr defTabSz="914400" eaLnBrk="0" fontAlgn="base" hangingPunct="0">
              <a:spcBef>
                <a:spcPct val="0"/>
              </a:spcBef>
              <a:spcAft>
                <a:spcPct val="0"/>
              </a:spcAft>
              <a:buClrTx/>
              <a:buSzTx/>
            </a:pPr>
            <a:r>
              <a:rPr kumimoji="0" lang="fr-FR" altLang="en-US" sz="2100" b="0" i="0" u="none" strike="noStrike" cap="none" normalizeH="0" baseline="0" dirty="0">
                <a:ln>
                  <a:noFill/>
                </a:ln>
                <a:solidFill>
                  <a:srgbClr val="222222"/>
                </a:solidFill>
                <a:effectLst/>
                <a:latin typeface="inherit"/>
              </a:rPr>
              <a:t>Il mesure la distance et l'altitude, permettant aux archéologues de cartographier la zone où les fouilles auront lieu</a:t>
            </a:r>
            <a:r>
              <a:rPr kumimoji="0" lang="fr-FR" altLang="en-US" sz="800" b="0" i="0" u="none" strike="noStrike" cap="none" normalizeH="0" baseline="0" dirty="0">
                <a:ln>
                  <a:noFill/>
                </a:ln>
                <a:solidFill>
                  <a:schemeClr val="tx1"/>
                </a:solidFill>
                <a:effectLst/>
              </a:rPr>
              <a:t> </a:t>
            </a: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pic>
        <p:nvPicPr>
          <p:cNvPr id="10245" name="Picture 5" descr="Designing Recording Methods for Archeology">
            <a:extLst>
              <a:ext uri="{FF2B5EF4-FFF2-40B4-BE49-F238E27FC236}">
                <a16:creationId xmlns:a16="http://schemas.microsoft.com/office/drawing/2014/main" id="{A497B588-5A6E-4079-8E2A-799836D101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9750" y="3601941"/>
            <a:ext cx="4036292" cy="2807855"/>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Archaeology Equipment: The Tools of the Trade | Archaeology, Land surveying,  Surveying">
            <a:extLst>
              <a:ext uri="{FF2B5EF4-FFF2-40B4-BE49-F238E27FC236}">
                <a16:creationId xmlns:a16="http://schemas.microsoft.com/office/drawing/2014/main" id="{183684A0-C221-4FA0-9E76-A8A141D115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11" y="3774880"/>
            <a:ext cx="1976797" cy="2634916"/>
          </a:xfrm>
          <a:prstGeom prst="rect">
            <a:avLst/>
          </a:prstGeom>
          <a:noFill/>
          <a:extLst>
            <a:ext uri="{909E8E84-426E-40DD-AFC4-6F175D3DCCD1}">
              <a14:hiddenFill xmlns:a14="http://schemas.microsoft.com/office/drawing/2010/main">
                <a:solidFill>
                  <a:srgbClr val="FFFFFF"/>
                </a:solidFill>
              </a14:hiddenFill>
            </a:ext>
          </a:extLst>
        </p:spPr>
      </p:pic>
      <p:pic>
        <p:nvPicPr>
          <p:cNvPr id="10249" name="Picture 9" descr="Vintage Surveyors Level (Transit, Theodolite) With Compass Isolated On  White. Stock Image - Image of antique, isolated: 60906837">
            <a:extLst>
              <a:ext uri="{FF2B5EF4-FFF2-40B4-BE49-F238E27FC236}">
                <a16:creationId xmlns:a16="http://schemas.microsoft.com/office/drawing/2014/main" id="{C80D99B8-76B4-4FA8-BB9F-1BBDAC7374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390" r="26633" b="13565"/>
          <a:stretch/>
        </p:blipFill>
        <p:spPr bwMode="auto">
          <a:xfrm>
            <a:off x="4155600" y="3684873"/>
            <a:ext cx="1897988" cy="2634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658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773EA-37D5-4845-A2ED-C442D4DB1F5E}"/>
              </a:ext>
            </a:extLst>
          </p:cNvPr>
          <p:cNvSpPr>
            <a:spLocks noGrp="1"/>
          </p:cNvSpPr>
          <p:nvPr>
            <p:ph type="title"/>
          </p:nvPr>
        </p:nvSpPr>
        <p:spPr/>
        <p:txBody>
          <a:bodyPr/>
          <a:lstStyle/>
          <a:p>
            <a:r>
              <a:rPr kumimoji="0" lang="fr-FR" altLang="en-US" sz="4400" b="0" i="0" u="none" strike="noStrike" cap="none" normalizeH="0" baseline="0" dirty="0">
                <a:ln>
                  <a:noFill/>
                </a:ln>
                <a:solidFill>
                  <a:schemeClr val="tx1"/>
                </a:solidFill>
                <a:effectLst/>
                <a:latin typeface="inherit"/>
              </a:rPr>
              <a:t>Ficelle et enjeux</a:t>
            </a:r>
            <a:endParaRPr lang="en-CA" dirty="0">
              <a:solidFill>
                <a:schemeClr val="tx1"/>
              </a:solidFill>
            </a:endParaRPr>
          </a:p>
        </p:txBody>
      </p:sp>
      <p:sp>
        <p:nvSpPr>
          <p:cNvPr id="4" name="Rectangle 1">
            <a:extLst>
              <a:ext uri="{FF2B5EF4-FFF2-40B4-BE49-F238E27FC236}">
                <a16:creationId xmlns:a16="http://schemas.microsoft.com/office/drawing/2014/main" id="{6DEB05EA-0950-4F51-A1E8-1F453EFB5E0C}"/>
              </a:ext>
            </a:extLst>
          </p:cNvPr>
          <p:cNvSpPr>
            <a:spLocks noGrp="1" noChangeArrowheads="1"/>
          </p:cNvSpPr>
          <p:nvPr>
            <p:ph idx="1"/>
          </p:nvPr>
        </p:nvSpPr>
        <p:spPr bwMode="auto">
          <a:xfrm flipH="1">
            <a:off x="646111" y="1671538"/>
            <a:ext cx="4176286" cy="288284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defTabSz="914400" eaLnBrk="0" fontAlgn="base" hangingPunct="0">
              <a:spcBef>
                <a:spcPct val="0"/>
              </a:spcBef>
              <a:spcAft>
                <a:spcPct val="0"/>
              </a:spcAft>
              <a:buClrTx/>
              <a:buSzTx/>
            </a:pPr>
            <a:r>
              <a:rPr kumimoji="0" lang="fr-FR" altLang="en-US" sz="2100" b="0" i="0" u="none" strike="noStrike" cap="none" normalizeH="0" baseline="0" dirty="0">
                <a:ln>
                  <a:noFill/>
                </a:ln>
                <a:solidFill>
                  <a:srgbClr val="222222"/>
                </a:solidFill>
                <a:effectLst/>
                <a:latin typeface="inherit"/>
              </a:rPr>
              <a:t>Le site est divisé en carrés, puis des piquets et des cordes sont mis en place pour marquer les carrés. </a:t>
            </a:r>
          </a:p>
          <a:p>
            <a:pPr defTabSz="914400" eaLnBrk="0" fontAlgn="base" hangingPunct="0">
              <a:spcBef>
                <a:spcPct val="0"/>
              </a:spcBef>
              <a:spcAft>
                <a:spcPct val="0"/>
              </a:spcAft>
              <a:buClrTx/>
              <a:buSzTx/>
            </a:pPr>
            <a:r>
              <a:rPr kumimoji="0" lang="fr-FR" altLang="en-US" sz="2100" b="0" i="0" u="none" strike="noStrike" cap="none" normalizeH="0" baseline="0" dirty="0">
                <a:ln>
                  <a:noFill/>
                </a:ln>
                <a:solidFill>
                  <a:srgbClr val="222222"/>
                </a:solidFill>
                <a:effectLst/>
                <a:latin typeface="inherit"/>
              </a:rPr>
              <a:t>Chaque carré est identifié par sa propre coordonnée.</a:t>
            </a:r>
          </a:p>
          <a:p>
            <a:pPr defTabSz="914400" eaLnBrk="0" fontAlgn="base" hangingPunct="0">
              <a:spcBef>
                <a:spcPct val="0"/>
              </a:spcBef>
              <a:spcAft>
                <a:spcPct val="0"/>
              </a:spcAft>
              <a:buClrTx/>
              <a:buSzTx/>
            </a:pPr>
            <a:r>
              <a:rPr kumimoji="0" lang="fr-FR" altLang="en-US" sz="2100" b="0" i="0" u="none" strike="noStrike" cap="none" normalizeH="0" baseline="0" dirty="0">
                <a:ln>
                  <a:noFill/>
                </a:ln>
                <a:solidFill>
                  <a:srgbClr val="222222"/>
                </a:solidFill>
                <a:effectLst/>
                <a:latin typeface="inherit"/>
              </a:rPr>
              <a:t> Cette carte quadrillée permet aux chercheurs d'enregistrer l'emplacement exact où chaque artefact a été trouvé.</a:t>
            </a:r>
            <a:r>
              <a:rPr kumimoji="0" lang="fr-FR" altLang="en-US" sz="800" b="0" i="0" u="none" strike="noStrike" cap="none" normalizeH="0" baseline="0" dirty="0">
                <a:ln>
                  <a:noFill/>
                </a:ln>
                <a:solidFill>
                  <a:schemeClr val="tx1"/>
                </a:solidFill>
                <a:effectLst/>
              </a:rPr>
              <a:t> </a:t>
            </a: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pic>
        <p:nvPicPr>
          <p:cNvPr id="11268" name="Picture 4" descr="Stepping inside the 'Peterborough Pompeii'">
            <a:extLst>
              <a:ext uri="{FF2B5EF4-FFF2-40B4-BE49-F238E27FC236}">
                <a16:creationId xmlns:a16="http://schemas.microsoft.com/office/drawing/2014/main" id="{AFD48D6E-65D5-4D4B-9C34-9B179790D8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2356" y="3656096"/>
            <a:ext cx="4391527" cy="293072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Beauty among ashes | Imagining the past: Archaeology and the Bible">
            <a:extLst>
              <a:ext uri="{FF2B5EF4-FFF2-40B4-BE49-F238E27FC236}">
                <a16:creationId xmlns:a16="http://schemas.microsoft.com/office/drawing/2014/main" id="{2CA25C3B-8FC2-4F5D-BED1-13FEF6054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8472" y="195898"/>
            <a:ext cx="4966525"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202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EF55E-877D-4FA4-A046-511754FAD163}"/>
              </a:ext>
            </a:extLst>
          </p:cNvPr>
          <p:cNvSpPr>
            <a:spLocks noGrp="1"/>
          </p:cNvSpPr>
          <p:nvPr>
            <p:ph type="title"/>
          </p:nvPr>
        </p:nvSpPr>
        <p:spPr/>
        <p:txBody>
          <a:bodyPr/>
          <a:lstStyle/>
          <a:p>
            <a:r>
              <a:rPr lang="fr-FR" b="0" i="0" dirty="0">
                <a:solidFill>
                  <a:schemeClr val="tx1"/>
                </a:solidFill>
                <a:effectLst/>
                <a:latin typeface="arial" panose="020B0604020202020204" pitchFamily="34" charset="0"/>
              </a:rPr>
              <a:t>Pelles</a:t>
            </a:r>
            <a:endParaRPr lang="en-CA" dirty="0">
              <a:solidFill>
                <a:schemeClr val="tx1"/>
              </a:solidFill>
            </a:endParaRPr>
          </a:p>
        </p:txBody>
      </p:sp>
      <p:sp>
        <p:nvSpPr>
          <p:cNvPr id="3" name="Content Placeholder 2">
            <a:extLst>
              <a:ext uri="{FF2B5EF4-FFF2-40B4-BE49-F238E27FC236}">
                <a16:creationId xmlns:a16="http://schemas.microsoft.com/office/drawing/2014/main" id="{C110D1AC-9BD0-48E6-84D7-3381181B09C1}"/>
              </a:ext>
            </a:extLst>
          </p:cNvPr>
          <p:cNvSpPr>
            <a:spLocks noGrp="1"/>
          </p:cNvSpPr>
          <p:nvPr>
            <p:ph idx="1"/>
          </p:nvPr>
        </p:nvSpPr>
        <p:spPr>
          <a:xfrm>
            <a:off x="417512" y="1393804"/>
            <a:ext cx="5836503" cy="4352364"/>
          </a:xfrm>
        </p:spPr>
        <p:txBody>
          <a:bodyPr/>
          <a:lstStyle/>
          <a:p>
            <a:br>
              <a:rPr lang="fr-FR" dirty="0"/>
            </a:br>
            <a:r>
              <a:rPr lang="fr-FR" b="0" i="0" dirty="0">
                <a:effectLst/>
                <a:latin typeface="arial" panose="020B0604020202020204" pitchFamily="34" charset="0"/>
              </a:rPr>
              <a:t>Des pelles à bords arrondis sont utilisées pour enlever le matériau de surface afin de révéler les strates où les artefacts devraient être trouvés. </a:t>
            </a:r>
          </a:p>
          <a:p>
            <a:r>
              <a:rPr lang="fr-FR" b="0" i="0" dirty="0">
                <a:effectLst/>
                <a:latin typeface="arial" panose="020B0604020202020204" pitchFamily="34" charset="0"/>
              </a:rPr>
              <a:t>Lorsque la couche désirée est déterrée, des pelles à bords plats sont utilisées pour éliminer soigneusement les très fines couches de matériau</a:t>
            </a:r>
            <a:r>
              <a:rPr lang="fr-FR" b="0" i="0" dirty="0">
                <a:solidFill>
                  <a:srgbClr val="222222"/>
                </a:solidFill>
                <a:effectLst/>
                <a:latin typeface="arial" panose="020B0604020202020204" pitchFamily="34" charset="0"/>
              </a:rPr>
              <a:t>.</a:t>
            </a:r>
            <a:endParaRPr lang="en-CA" dirty="0"/>
          </a:p>
        </p:txBody>
      </p:sp>
      <p:pic>
        <p:nvPicPr>
          <p:cNvPr id="12290" name="Picture 2" descr="Shovel Testing – archaeology in the field | UC Berkeley, Fort Davis  Archaeological Project">
            <a:extLst>
              <a:ext uri="{FF2B5EF4-FFF2-40B4-BE49-F238E27FC236}">
                <a16:creationId xmlns:a16="http://schemas.microsoft.com/office/drawing/2014/main" id="{831DAFD7-0115-4E9C-8034-46F88382DF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9950" y="-54142"/>
            <a:ext cx="3483143" cy="464418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What Tools do Archaeologists Use - Science Struck">
            <a:extLst>
              <a:ext uri="{FF2B5EF4-FFF2-40B4-BE49-F238E27FC236}">
                <a16:creationId xmlns:a16="http://schemas.microsoft.com/office/drawing/2014/main" id="{B9803DDC-F14A-4C71-91FE-6FDAA1809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1168" y="3569986"/>
            <a:ext cx="4046621" cy="3034966"/>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Archaeologist Images, Stock Photos &amp; Vectors | Shutterstock">
            <a:extLst>
              <a:ext uri="{FF2B5EF4-FFF2-40B4-BE49-F238E27FC236}">
                <a16:creationId xmlns:a16="http://schemas.microsoft.com/office/drawing/2014/main" id="{BE1CE582-3AFD-4BDE-9161-3F6C017196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7" t="5809" r="2784" b="9515"/>
          <a:stretch/>
        </p:blipFill>
        <p:spPr bwMode="auto">
          <a:xfrm>
            <a:off x="2020805" y="4400286"/>
            <a:ext cx="3188869" cy="2004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045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41" name="Rectangle 140">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1AF07B6D-6577-4375-8326-1A5B20C3DE22}"/>
              </a:ext>
            </a:extLst>
          </p:cNvPr>
          <p:cNvSpPr>
            <a:spLocks noGrp="1"/>
          </p:cNvSpPr>
          <p:nvPr>
            <p:ph type="title"/>
          </p:nvPr>
        </p:nvSpPr>
        <p:spPr>
          <a:xfrm>
            <a:off x="5411931" y="452718"/>
            <a:ext cx="4638903" cy="1400530"/>
          </a:xfrm>
        </p:spPr>
        <p:txBody>
          <a:bodyPr>
            <a:normAutofit/>
          </a:bodyPr>
          <a:lstStyle/>
          <a:p>
            <a:pPr>
              <a:lnSpc>
                <a:spcPct val="90000"/>
              </a:lnSpc>
            </a:pPr>
            <a:br>
              <a:rPr lang="fr-FR" sz="2900"/>
            </a:br>
            <a:r>
              <a:rPr lang="fr-FR" sz="2900" b="0" i="0">
                <a:effectLst/>
                <a:latin typeface="arial" panose="020B0604020202020204" pitchFamily="34" charset="0"/>
              </a:rPr>
              <a:t>Truelle de maçon et petite pioche</a:t>
            </a:r>
            <a:endParaRPr lang="en-CA" sz="2900"/>
          </a:p>
        </p:txBody>
      </p:sp>
      <p:sp>
        <p:nvSpPr>
          <p:cNvPr id="14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9221" name="Picture 5" descr="Beg, Borrow, and Steal: The Archaeologist's Lament - Archaeology Review">
            <a:extLst>
              <a:ext uri="{FF2B5EF4-FFF2-40B4-BE49-F238E27FC236}">
                <a16:creationId xmlns:a16="http://schemas.microsoft.com/office/drawing/2014/main" id="{9F228998-807C-4C2A-B3BB-6585912BB4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65" r="-1" b="-1"/>
          <a:stretch/>
        </p:blipFill>
        <p:spPr bwMode="auto">
          <a:xfrm>
            <a:off x="3" y="10"/>
            <a:ext cx="4971922" cy="3428990"/>
          </a:xfrm>
          <a:custGeom>
            <a:avLst/>
            <a:gdLst/>
            <a:ahLst/>
            <a:cxnLst/>
            <a:rect l="l" t="t" r="r" b="b"/>
            <a:pathLst>
              <a:path w="4971922" h="3429000">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29000"/>
                </a:lnTo>
                <a:lnTo>
                  <a:pt x="0" y="3429000"/>
                </a:lnTo>
                <a:lnTo>
                  <a:pt x="0" y="1"/>
                </a:lnTo>
                <a:lnTo>
                  <a:pt x="3628384" y="1"/>
                </a:lnTo>
                <a:close/>
              </a:path>
            </a:pathLst>
          </a:custGeom>
          <a:noFill/>
          <a:extLst>
            <a:ext uri="{909E8E84-426E-40DD-AFC4-6F175D3DCCD1}">
              <a14:hiddenFill xmlns:a14="http://schemas.microsoft.com/office/drawing/2010/main">
                <a:solidFill>
                  <a:srgbClr val="FFFFFF"/>
                </a:solidFill>
              </a14:hiddenFill>
            </a:ext>
          </a:extLst>
        </p:spPr>
      </p:pic>
      <p:sp>
        <p:nvSpPr>
          <p:cNvPr id="145" name="Rectangle 144">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Rectangle 6">
            <a:extLst>
              <a:ext uri="{FF2B5EF4-FFF2-40B4-BE49-F238E27FC236}">
                <a16:creationId xmlns:a16="http://schemas.microsoft.com/office/drawing/2014/main" id="{5F24F649-314B-4ADC-9C9C-5ADC5AE229B6}"/>
              </a:ext>
            </a:extLst>
          </p:cNvPr>
          <p:cNvSpPr>
            <a:spLocks noGrp="1" noChangeArrowheads="1"/>
          </p:cNvSpPr>
          <p:nvPr>
            <p:ph idx="1"/>
          </p:nvPr>
        </p:nvSpPr>
        <p:spPr bwMode="auto">
          <a:xfrm>
            <a:off x="5410950" y="2052918"/>
            <a:ext cx="4638903" cy="4195481"/>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12696" rIns="0" bIns="-12696" numCol="1" anchorCtr="0" compatLnSpc="1">
            <a:prstTxWarp prst="textNoShape">
              <a:avLst/>
            </a:prstTxWarp>
            <a:normAutofit/>
          </a:bodyPr>
          <a:lstStyle/>
          <a:p>
            <a:pPr defTabSz="914400" eaLnBrk="0" fontAlgn="base" hangingPunct="0">
              <a:spcBef>
                <a:spcPct val="0"/>
              </a:spcBef>
              <a:spcAft>
                <a:spcPts val="600"/>
              </a:spcAft>
              <a:buClrTx/>
              <a:buSzTx/>
            </a:pPr>
            <a:r>
              <a:rPr kumimoji="0" lang="fr-FR" altLang="en-US" b="0" i="0" u="none" strike="noStrike" cap="none" normalizeH="0" baseline="0" dirty="0">
                <a:ln>
                  <a:noFill/>
                </a:ln>
                <a:effectLst/>
                <a:latin typeface="inherit"/>
              </a:rPr>
              <a:t>Au fur et à mesure qu'ils se rapprochent des artefacts, des outils plus petits sont utilisés.</a:t>
            </a:r>
          </a:p>
          <a:p>
            <a:pPr defTabSz="914400" eaLnBrk="0" fontAlgn="base" hangingPunct="0">
              <a:spcBef>
                <a:spcPct val="0"/>
              </a:spcBef>
              <a:spcAft>
                <a:spcPts val="600"/>
              </a:spcAft>
              <a:buClrTx/>
              <a:buSzTx/>
            </a:pPr>
            <a:endParaRPr kumimoji="0" lang="fr-FR" altLang="en-US" b="0" i="0" u="none" strike="noStrike" cap="none" normalizeH="0" baseline="0" dirty="0">
              <a:ln>
                <a:noFill/>
              </a:ln>
              <a:effectLst/>
              <a:latin typeface="inherit"/>
            </a:endParaRPr>
          </a:p>
          <a:p>
            <a:pPr defTabSz="914400" eaLnBrk="0" fontAlgn="base" hangingPunct="0">
              <a:spcBef>
                <a:spcPct val="0"/>
              </a:spcBef>
              <a:spcAft>
                <a:spcPts val="600"/>
              </a:spcAft>
              <a:buClrTx/>
              <a:buSzTx/>
            </a:pPr>
            <a:r>
              <a:rPr kumimoji="0" lang="fr-FR" altLang="en-US" b="0" i="0" u="none" strike="noStrike" cap="none" normalizeH="0" baseline="0" dirty="0">
                <a:ln>
                  <a:noFill/>
                </a:ln>
                <a:effectLst/>
                <a:latin typeface="inherit"/>
              </a:rPr>
              <a:t> La truelle à lame plate et pointue utilisée dans le commerce de la maçonnerie permet aux archéologues de gratter le sol en couches très fines.</a:t>
            </a:r>
          </a:p>
          <a:p>
            <a:pPr defTabSz="914400" eaLnBrk="0" fontAlgn="base" hangingPunct="0">
              <a:spcBef>
                <a:spcPct val="0"/>
              </a:spcBef>
              <a:spcAft>
                <a:spcPts val="600"/>
              </a:spcAft>
              <a:buClrTx/>
              <a:buSzTx/>
            </a:pPr>
            <a:endParaRPr lang="fr-FR" altLang="en-US" dirty="0">
              <a:latin typeface="inherit"/>
            </a:endParaRPr>
          </a:p>
          <a:p>
            <a:pPr defTabSz="914400" eaLnBrk="0" fontAlgn="base" hangingPunct="0">
              <a:spcBef>
                <a:spcPct val="0"/>
              </a:spcBef>
              <a:spcAft>
                <a:spcPts val="600"/>
              </a:spcAft>
              <a:buClrTx/>
              <a:buSzTx/>
            </a:pPr>
            <a:r>
              <a:rPr kumimoji="0" lang="fr-FR" altLang="en-US" b="0" i="0" u="none" strike="noStrike" cap="none" normalizeH="0" baseline="0" dirty="0">
                <a:ln>
                  <a:noFill/>
                </a:ln>
                <a:effectLst/>
                <a:latin typeface="inherit"/>
              </a:rPr>
              <a:t> Une petite pioche est parfois utilisée pour ameublir le sol compacté pour un retrait plus facile.</a:t>
            </a:r>
            <a:r>
              <a:rPr kumimoji="0" lang="fr-FR" altLang="en-US" b="0" i="0" u="none" strike="noStrike" cap="none" normalizeH="0" baseline="0" dirty="0">
                <a:ln>
                  <a:noFill/>
                </a:ln>
                <a:effectLst/>
              </a:rPr>
              <a:t> </a:t>
            </a:r>
            <a:endParaRPr kumimoji="0" lang="fr-FR" altLang="en-US" b="0" i="0" u="none" strike="noStrike" cap="none" normalizeH="0" baseline="0" dirty="0">
              <a:ln>
                <a:noFill/>
              </a:ln>
              <a:effectLst/>
              <a:latin typeface="Arial" panose="020B0604020202020204" pitchFamily="34" charset="0"/>
            </a:endParaRPr>
          </a:p>
        </p:txBody>
      </p:sp>
      <p:pic>
        <p:nvPicPr>
          <p:cNvPr id="9224" name="Picture 8" descr="Archaeologist Digs the Soil with Stock Footage Video (100% Royalty-free)  1035509996 | Shutterstock">
            <a:extLst>
              <a:ext uri="{FF2B5EF4-FFF2-40B4-BE49-F238E27FC236}">
                <a16:creationId xmlns:a16="http://schemas.microsoft.com/office/drawing/2014/main" id="{DD446427-5C4A-4D7B-8CDB-9107581FF0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421"/>
          <a:stretch/>
        </p:blipFill>
        <p:spPr bwMode="auto">
          <a:xfrm>
            <a:off x="20" y="3428999"/>
            <a:ext cx="4973079" cy="3429001"/>
          </a:xfrm>
          <a:custGeom>
            <a:avLst/>
            <a:gdLst/>
            <a:ahLst/>
            <a:cxnLst/>
            <a:rect l="l" t="t" r="r" b="b"/>
            <a:pathLst>
              <a:path w="4973099" h="3429001">
                <a:moveTo>
                  <a:pt x="0" y="0"/>
                </a:moveTo>
                <a:lnTo>
                  <a:pt x="4720965" y="0"/>
                </a:lnTo>
                <a:lnTo>
                  <a:pt x="4720965" y="56236"/>
                </a:lnTo>
                <a:lnTo>
                  <a:pt x="4722982" y="196139"/>
                </a:lnTo>
                <a:lnTo>
                  <a:pt x="4726007" y="333299"/>
                </a:lnTo>
                <a:lnTo>
                  <a:pt x="4728865" y="469087"/>
                </a:lnTo>
                <a:lnTo>
                  <a:pt x="4732059" y="602133"/>
                </a:lnTo>
                <a:lnTo>
                  <a:pt x="4736933" y="734492"/>
                </a:lnTo>
                <a:lnTo>
                  <a:pt x="4742144" y="864793"/>
                </a:lnTo>
                <a:lnTo>
                  <a:pt x="4746850" y="992352"/>
                </a:lnTo>
                <a:lnTo>
                  <a:pt x="4760130" y="1241298"/>
                </a:lnTo>
                <a:lnTo>
                  <a:pt x="4774249" y="1479956"/>
                </a:lnTo>
                <a:lnTo>
                  <a:pt x="4789041" y="1709013"/>
                </a:lnTo>
                <a:lnTo>
                  <a:pt x="4805346" y="1925726"/>
                </a:lnTo>
                <a:lnTo>
                  <a:pt x="4822323" y="2132838"/>
                </a:lnTo>
                <a:lnTo>
                  <a:pt x="4840644" y="2324862"/>
                </a:lnTo>
                <a:lnTo>
                  <a:pt x="4858630" y="2505227"/>
                </a:lnTo>
                <a:lnTo>
                  <a:pt x="4876615" y="2671191"/>
                </a:lnTo>
                <a:lnTo>
                  <a:pt x="4893592" y="2823438"/>
                </a:lnTo>
                <a:lnTo>
                  <a:pt x="4909729" y="2958541"/>
                </a:lnTo>
                <a:lnTo>
                  <a:pt x="4925025" y="3080613"/>
                </a:lnTo>
                <a:lnTo>
                  <a:pt x="4937800" y="3183483"/>
                </a:lnTo>
                <a:lnTo>
                  <a:pt x="4949902" y="3269894"/>
                </a:lnTo>
                <a:lnTo>
                  <a:pt x="4967216" y="3388538"/>
                </a:lnTo>
                <a:lnTo>
                  <a:pt x="4973099" y="3429000"/>
                </a:lnTo>
                <a:lnTo>
                  <a:pt x="4075210" y="3429000"/>
                </a:lnTo>
                <a:lnTo>
                  <a:pt x="4075210" y="3429001"/>
                </a:lnTo>
                <a:lnTo>
                  <a:pt x="0" y="342900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56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0C03-5C22-44CB-B147-CDF8C279D66D}"/>
              </a:ext>
            </a:extLst>
          </p:cNvPr>
          <p:cNvSpPr>
            <a:spLocks noGrp="1"/>
          </p:cNvSpPr>
          <p:nvPr>
            <p:ph type="title"/>
          </p:nvPr>
        </p:nvSpPr>
        <p:spPr/>
        <p:txBody>
          <a:bodyPr/>
          <a:lstStyle/>
          <a:p>
            <a:r>
              <a:rPr lang="fr-FR" dirty="0">
                <a:solidFill>
                  <a:schemeClr val="tx1"/>
                </a:solidFill>
                <a:latin typeface="arial" panose="020B0604020202020204" pitchFamily="34" charset="0"/>
              </a:rPr>
              <a:t>Tondeuses de jardin et petites scies</a:t>
            </a:r>
            <a:br>
              <a:rPr lang="fr-FR" dirty="0">
                <a:solidFill>
                  <a:schemeClr val="tx1"/>
                </a:solidFill>
                <a:latin typeface="arial" panose="020B0604020202020204" pitchFamily="34" charset="0"/>
              </a:rPr>
            </a:br>
            <a:endParaRPr lang="en-CA" dirty="0">
              <a:solidFill>
                <a:schemeClr val="tx1"/>
              </a:solidFill>
            </a:endParaRPr>
          </a:p>
        </p:txBody>
      </p:sp>
      <p:sp>
        <p:nvSpPr>
          <p:cNvPr id="3" name="Content Placeholder 2">
            <a:extLst>
              <a:ext uri="{FF2B5EF4-FFF2-40B4-BE49-F238E27FC236}">
                <a16:creationId xmlns:a16="http://schemas.microsoft.com/office/drawing/2014/main" id="{03B2D1A7-F7F0-4B9F-9514-9700BB90065F}"/>
              </a:ext>
            </a:extLst>
          </p:cNvPr>
          <p:cNvSpPr>
            <a:spLocks noGrp="1"/>
          </p:cNvSpPr>
          <p:nvPr>
            <p:ph idx="1"/>
          </p:nvPr>
        </p:nvSpPr>
        <p:spPr>
          <a:xfrm>
            <a:off x="1103313" y="2052918"/>
            <a:ext cx="5374490" cy="4126501"/>
          </a:xfrm>
        </p:spPr>
        <p:txBody>
          <a:bodyPr/>
          <a:lstStyle/>
          <a:p>
            <a:br>
              <a:rPr lang="fr-FR" dirty="0"/>
            </a:br>
            <a:r>
              <a:rPr lang="fr-FR" b="0" i="0" dirty="0">
                <a:effectLst/>
                <a:latin typeface="arial" panose="020B0604020202020204" pitchFamily="34" charset="0"/>
              </a:rPr>
              <a:t>Parfois, des obstructions telles que les racines des arbres sont rencontrées lors du creusement. Les tondeuses et les scies aident à les éliminer.</a:t>
            </a:r>
            <a:endParaRPr lang="en-CA" dirty="0"/>
          </a:p>
        </p:txBody>
      </p:sp>
      <p:pic>
        <p:nvPicPr>
          <p:cNvPr id="13314" name="Picture 2" descr="Quia - Archaeology tools">
            <a:extLst>
              <a:ext uri="{FF2B5EF4-FFF2-40B4-BE49-F238E27FC236}">
                <a16:creationId xmlns:a16="http://schemas.microsoft.com/office/drawing/2014/main" id="{F10877CD-6D99-4B73-9D5B-B541F154C9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2003" y="1152983"/>
            <a:ext cx="3744123" cy="2569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962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97037E29-B498-45FD-8DF4-419ACE8464D0}"/>
              </a:ext>
            </a:extLst>
          </p:cNvPr>
          <p:cNvSpPr>
            <a:spLocks noGrp="1"/>
          </p:cNvSpPr>
          <p:nvPr>
            <p:ph type="title"/>
          </p:nvPr>
        </p:nvSpPr>
        <p:spPr>
          <a:xfrm>
            <a:off x="5411931" y="452718"/>
            <a:ext cx="4638903" cy="1400530"/>
          </a:xfrm>
        </p:spPr>
        <p:txBody>
          <a:bodyPr>
            <a:normAutofit/>
          </a:bodyPr>
          <a:lstStyle/>
          <a:p>
            <a:r>
              <a:rPr kumimoji="0" lang="fr-FR" altLang="en-US" b="0" i="0" u="none" strike="noStrike" cap="none" normalizeH="0" baseline="0">
                <a:ln>
                  <a:noFill/>
                </a:ln>
                <a:effectLst/>
                <a:latin typeface="inherit"/>
              </a:rPr>
              <a:t>Pinceaux</a:t>
            </a:r>
            <a:endParaRPr lang="en-CA"/>
          </a:p>
        </p:txBody>
      </p:sp>
      <p:sp>
        <p:nvSpPr>
          <p:cNvPr id="78"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4339" name="Picture 3" descr="Archaeology Brush Stock Photo - Alamy">
            <a:extLst>
              <a:ext uri="{FF2B5EF4-FFF2-40B4-BE49-F238E27FC236}">
                <a16:creationId xmlns:a16="http://schemas.microsoft.com/office/drawing/2014/main" id="{1F13C177-8CB7-4386-B982-38E6119F7F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75" r="2" b="38284"/>
          <a:stretch/>
        </p:blipFill>
        <p:spPr bwMode="auto">
          <a:xfrm>
            <a:off x="20" y="10"/>
            <a:ext cx="4971902" cy="2285990"/>
          </a:xfrm>
          <a:custGeom>
            <a:avLst/>
            <a:gdLst/>
            <a:ahLst/>
            <a:cxnLst/>
            <a:rect l="l" t="t" r="r" b="b"/>
            <a:pathLst>
              <a:path w="4971922" h="2286000">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9404" y="2286000"/>
                </a:lnTo>
                <a:lnTo>
                  <a:pt x="0" y="2286000"/>
                </a:lnTo>
                <a:lnTo>
                  <a:pt x="0" y="1"/>
                </a:lnTo>
                <a:lnTo>
                  <a:pt x="3628384" y="1"/>
                </a:lnTo>
                <a:close/>
              </a:path>
            </a:pathLst>
          </a:custGeom>
          <a:noFill/>
          <a:extLst>
            <a:ext uri="{909E8E84-426E-40DD-AFC4-6F175D3DCCD1}">
              <a14:hiddenFill xmlns:a14="http://schemas.microsoft.com/office/drawing/2010/main">
                <a:solidFill>
                  <a:srgbClr val="FFFFFF"/>
                </a:solidFill>
              </a14:hiddenFill>
            </a:ext>
          </a:extLst>
        </p:spPr>
      </p:pic>
      <p:sp>
        <p:nvSpPr>
          <p:cNvPr id="80" name="Rectangle 79">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4343" name="Picture 7" descr="archaeology - Kids | Britannica Kids | Homework Help">
            <a:extLst>
              <a:ext uri="{FF2B5EF4-FFF2-40B4-BE49-F238E27FC236}">
                <a16:creationId xmlns:a16="http://schemas.microsoft.com/office/drawing/2014/main" id="{BEC772A2-2EF0-4C56-94BD-1BB9CBB34D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831" r="-1" b="9142"/>
          <a:stretch/>
        </p:blipFill>
        <p:spPr bwMode="auto">
          <a:xfrm>
            <a:off x="20" y="2286000"/>
            <a:ext cx="4754866" cy="2286000"/>
          </a:xfrm>
          <a:custGeom>
            <a:avLst/>
            <a:gdLst/>
            <a:ahLst/>
            <a:cxnLst/>
            <a:rect l="l" t="t" r="r" b="b"/>
            <a:pathLst>
              <a:path w="4754886" h="2286000">
                <a:moveTo>
                  <a:pt x="0" y="0"/>
                </a:moveTo>
                <a:lnTo>
                  <a:pt x="4739404" y="0"/>
                </a:lnTo>
                <a:lnTo>
                  <a:pt x="4737942" y="32004"/>
                </a:lnTo>
                <a:lnTo>
                  <a:pt x="4733067" y="181509"/>
                </a:lnTo>
                <a:lnTo>
                  <a:pt x="4728865" y="331013"/>
                </a:lnTo>
                <a:lnTo>
                  <a:pt x="4724831" y="479146"/>
                </a:lnTo>
                <a:lnTo>
                  <a:pt x="4722982" y="625221"/>
                </a:lnTo>
                <a:lnTo>
                  <a:pt x="4720965" y="771297"/>
                </a:lnTo>
                <a:lnTo>
                  <a:pt x="4719956" y="915315"/>
                </a:lnTo>
                <a:lnTo>
                  <a:pt x="4720965" y="1057961"/>
                </a:lnTo>
                <a:lnTo>
                  <a:pt x="4720965" y="1199236"/>
                </a:lnTo>
                <a:lnTo>
                  <a:pt x="4722982" y="1339139"/>
                </a:lnTo>
                <a:lnTo>
                  <a:pt x="4726007" y="1476299"/>
                </a:lnTo>
                <a:lnTo>
                  <a:pt x="4728865" y="1612087"/>
                </a:lnTo>
                <a:lnTo>
                  <a:pt x="4732059" y="1745133"/>
                </a:lnTo>
                <a:lnTo>
                  <a:pt x="4736933" y="1877492"/>
                </a:lnTo>
                <a:lnTo>
                  <a:pt x="4742144" y="2007793"/>
                </a:lnTo>
                <a:lnTo>
                  <a:pt x="4746850" y="2135352"/>
                </a:lnTo>
                <a:lnTo>
                  <a:pt x="4754886" y="2286000"/>
                </a:lnTo>
                <a:lnTo>
                  <a:pt x="0" y="2286000"/>
                </a:lnTo>
                <a:close/>
              </a:path>
            </a:pathLst>
          </a:cu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CA27F8EC-87F8-44A8-B036-EF8A25440B1D}"/>
              </a:ext>
            </a:extLst>
          </p:cNvPr>
          <p:cNvSpPr>
            <a:spLocks noGrp="1" noChangeArrowheads="1"/>
          </p:cNvSpPr>
          <p:nvPr>
            <p:ph idx="1"/>
          </p:nvPr>
        </p:nvSpPr>
        <p:spPr bwMode="auto">
          <a:xfrm>
            <a:off x="5410950" y="2052918"/>
            <a:ext cx="4638903" cy="4195481"/>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12696" rIns="0" bIns="-12696" numCol="1" anchorCtr="0" compatLnSpc="1">
            <a:prstTxWarp prst="textNoShape">
              <a:avLst/>
            </a:prstTxWarp>
            <a:normAutofit/>
          </a:bodyPr>
          <a:lstStyle/>
          <a:p>
            <a:pPr defTabSz="914400" eaLnBrk="0" fontAlgn="base" hangingPunct="0">
              <a:spcBef>
                <a:spcPct val="0"/>
              </a:spcBef>
              <a:spcAft>
                <a:spcPts val="600"/>
              </a:spcAft>
              <a:buClrTx/>
              <a:buSzTx/>
            </a:pPr>
            <a:r>
              <a:rPr kumimoji="0" lang="fr-FR" altLang="en-US" b="0" i="0" u="none" strike="noStrike" cap="none" normalizeH="0" baseline="0">
                <a:ln>
                  <a:noFill/>
                </a:ln>
                <a:effectLst/>
                <a:latin typeface="inherit"/>
              </a:rPr>
              <a:t>Une variété de brosses sont utilisées.</a:t>
            </a:r>
          </a:p>
          <a:p>
            <a:pPr defTabSz="914400" eaLnBrk="0" fontAlgn="base" hangingPunct="0">
              <a:spcBef>
                <a:spcPct val="0"/>
              </a:spcBef>
              <a:spcAft>
                <a:spcPts val="600"/>
              </a:spcAft>
              <a:buClrTx/>
              <a:buSzTx/>
            </a:pPr>
            <a:r>
              <a:rPr kumimoji="0" lang="fr-FR" altLang="en-US" b="0" i="0" u="none" strike="noStrike" cap="none" normalizeH="0" baseline="0">
                <a:ln>
                  <a:noFill/>
                </a:ln>
                <a:effectLst/>
                <a:latin typeface="inherit"/>
              </a:rPr>
              <a:t> Le but est d'enlever la saleté autour de l'artefact et de le révéler lentement. Il faut prendre grand soin de ne pas endommager les artefacts pendant le processus de fouille. </a:t>
            </a:r>
          </a:p>
          <a:p>
            <a:pPr defTabSz="914400" eaLnBrk="0" fontAlgn="base" hangingPunct="0">
              <a:spcBef>
                <a:spcPct val="0"/>
              </a:spcBef>
              <a:spcAft>
                <a:spcPts val="600"/>
              </a:spcAft>
              <a:buClrTx/>
              <a:buSzTx/>
            </a:pPr>
            <a:endParaRPr lang="fr-FR" altLang="en-US">
              <a:latin typeface="inherit"/>
            </a:endParaRPr>
          </a:p>
          <a:p>
            <a:pPr defTabSz="914400" eaLnBrk="0" fontAlgn="base" hangingPunct="0">
              <a:spcBef>
                <a:spcPct val="0"/>
              </a:spcBef>
              <a:spcAft>
                <a:spcPts val="600"/>
              </a:spcAft>
              <a:buClrTx/>
              <a:buSzTx/>
            </a:pPr>
            <a:r>
              <a:rPr kumimoji="0" lang="fr-FR" altLang="en-US" b="0" i="0" u="none" strike="noStrike" cap="none" normalizeH="0" baseline="0">
                <a:ln>
                  <a:noFill/>
                </a:ln>
                <a:effectLst/>
                <a:latin typeface="inherit"/>
              </a:rPr>
              <a:t>Les pinceaux rigides, tels que les pinceaux ou les balais fouet, enlèvent les matières plus grosses. Un matériau plus fin peut être enlevé autour de l'artefact avec des pinceaux d'artiste à poils doux.</a:t>
            </a:r>
            <a:r>
              <a:rPr kumimoji="0" lang="fr-FR" altLang="en-US" b="0" i="0" u="none" strike="noStrike" cap="none" normalizeH="0" baseline="0">
                <a:ln>
                  <a:noFill/>
                </a:ln>
                <a:effectLst/>
              </a:rPr>
              <a:t> </a:t>
            </a:r>
            <a:endParaRPr kumimoji="0" lang="fr-FR" altLang="en-US" b="0" i="0" u="none" strike="noStrike" cap="none" normalizeH="0" baseline="0">
              <a:ln>
                <a:noFill/>
              </a:ln>
              <a:effectLst/>
              <a:latin typeface="Arial" panose="020B0604020202020204" pitchFamily="34" charset="0"/>
            </a:endParaRPr>
          </a:p>
        </p:txBody>
      </p:sp>
      <p:pic>
        <p:nvPicPr>
          <p:cNvPr id="14341" name="Picture 5" descr="Archeology Male Hand Holding Brush Brush Stock Photo (Edit Now) 1464293339">
            <a:extLst>
              <a:ext uri="{FF2B5EF4-FFF2-40B4-BE49-F238E27FC236}">
                <a16:creationId xmlns:a16="http://schemas.microsoft.com/office/drawing/2014/main" id="{74516FBF-8CCF-4616-A848-6A2937AFEE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3863" r="-2" b="7363"/>
          <a:stretch/>
        </p:blipFill>
        <p:spPr bwMode="auto">
          <a:xfrm>
            <a:off x="20" y="4572000"/>
            <a:ext cx="4973079" cy="2286000"/>
          </a:xfrm>
          <a:custGeom>
            <a:avLst/>
            <a:gdLst/>
            <a:ahLst/>
            <a:cxnLst/>
            <a:rect l="l" t="t" r="r" b="b"/>
            <a:pathLst>
              <a:path w="4973099" h="2286000">
                <a:moveTo>
                  <a:pt x="0" y="0"/>
                </a:moveTo>
                <a:lnTo>
                  <a:pt x="4754887" y="0"/>
                </a:lnTo>
                <a:lnTo>
                  <a:pt x="4760130" y="98298"/>
                </a:lnTo>
                <a:lnTo>
                  <a:pt x="4774249" y="336956"/>
                </a:lnTo>
                <a:lnTo>
                  <a:pt x="4789041" y="566013"/>
                </a:lnTo>
                <a:lnTo>
                  <a:pt x="4805346" y="782726"/>
                </a:lnTo>
                <a:lnTo>
                  <a:pt x="4822323" y="989838"/>
                </a:lnTo>
                <a:lnTo>
                  <a:pt x="4840644" y="1181862"/>
                </a:lnTo>
                <a:lnTo>
                  <a:pt x="4858630" y="1362227"/>
                </a:lnTo>
                <a:lnTo>
                  <a:pt x="4876615" y="1528191"/>
                </a:lnTo>
                <a:lnTo>
                  <a:pt x="4893592" y="1680438"/>
                </a:lnTo>
                <a:lnTo>
                  <a:pt x="4909729" y="1815541"/>
                </a:lnTo>
                <a:lnTo>
                  <a:pt x="4925025" y="1937613"/>
                </a:lnTo>
                <a:lnTo>
                  <a:pt x="4937800" y="2040483"/>
                </a:lnTo>
                <a:lnTo>
                  <a:pt x="4949902" y="2126894"/>
                </a:lnTo>
                <a:lnTo>
                  <a:pt x="4967216" y="2245538"/>
                </a:lnTo>
                <a:lnTo>
                  <a:pt x="4973099" y="2286000"/>
                </a:lnTo>
                <a:lnTo>
                  <a:pt x="4075210" y="2286000"/>
                </a:lnTo>
                <a:lnTo>
                  <a:pt x="0" y="2286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098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1A20C-3610-4CD4-BDD4-518D7DEE9741}"/>
              </a:ext>
            </a:extLst>
          </p:cNvPr>
          <p:cNvSpPr>
            <a:spLocks noGrp="1"/>
          </p:cNvSpPr>
          <p:nvPr>
            <p:ph type="title"/>
          </p:nvPr>
        </p:nvSpPr>
        <p:spPr>
          <a:xfrm>
            <a:off x="646111" y="452717"/>
            <a:ext cx="10058241" cy="5444743"/>
          </a:xfrm>
        </p:spPr>
        <p:txBody>
          <a:bodyPr/>
          <a:lstStyle/>
          <a:p>
            <a:pPr marL="685800" indent="-685800">
              <a:lnSpc>
                <a:spcPct val="115000"/>
              </a:lnSpc>
              <a:buFont typeface="Arial" panose="020B0604020202020204" pitchFamily="34" charset="0"/>
              <a:buChar char="•"/>
            </a:pPr>
            <a:r>
              <a:rPr lang="fr-CA" sz="4800" dirty="0">
                <a:effectLst/>
                <a:latin typeface="Arial" panose="020B0604020202020204" pitchFamily="34" charset="0"/>
                <a:ea typeface="Arial" panose="020B0604020202020204" pitchFamily="34" charset="0"/>
              </a:rPr>
              <a:t>L’archéologue et son métier</a:t>
            </a:r>
            <a:br>
              <a:rPr lang="fr-CA" sz="4800" dirty="0">
                <a:effectLst/>
                <a:latin typeface="Arial" panose="020B0604020202020204" pitchFamily="34" charset="0"/>
                <a:ea typeface="Arial" panose="020B0604020202020204" pitchFamily="34" charset="0"/>
              </a:rPr>
            </a:br>
            <a:br>
              <a:rPr lang="en-CA" sz="4800" dirty="0">
                <a:effectLst/>
                <a:latin typeface="Arial" panose="020B0604020202020204" pitchFamily="34" charset="0"/>
                <a:ea typeface="Arial" panose="020B0604020202020204" pitchFamily="34" charset="0"/>
              </a:rPr>
            </a:br>
            <a:r>
              <a:rPr lang="fr-CA" sz="4800" dirty="0">
                <a:effectLst/>
                <a:latin typeface="Arial" panose="020B0604020202020204" pitchFamily="34" charset="0"/>
                <a:ea typeface="Arial" panose="020B0604020202020204" pitchFamily="34" charset="0"/>
              </a:rPr>
              <a:t>Comment procéder aux fouilles</a:t>
            </a:r>
            <a:br>
              <a:rPr lang="fr-CA" sz="4800" dirty="0">
                <a:effectLst/>
                <a:latin typeface="Arial" panose="020B0604020202020204" pitchFamily="34" charset="0"/>
                <a:ea typeface="Arial" panose="020B0604020202020204" pitchFamily="34" charset="0"/>
              </a:rPr>
            </a:br>
            <a:br>
              <a:rPr lang="en-CA" sz="4800" dirty="0">
                <a:effectLst/>
                <a:latin typeface="Arial" panose="020B0604020202020204" pitchFamily="34" charset="0"/>
                <a:ea typeface="Arial" panose="020B0604020202020204" pitchFamily="34" charset="0"/>
              </a:rPr>
            </a:br>
            <a:r>
              <a:rPr lang="fr-CA" sz="4800" dirty="0">
                <a:effectLst/>
                <a:latin typeface="Arial" panose="020B0604020202020204" pitchFamily="34" charset="0"/>
                <a:ea typeface="Arial" panose="020B0604020202020204" pitchFamily="34" charset="0"/>
              </a:rPr>
              <a:t>C’est quoi d’être archéologue?</a:t>
            </a:r>
            <a:br>
              <a:rPr lang="en-CA" sz="4800" dirty="0">
                <a:effectLst/>
                <a:latin typeface="Arial" panose="020B0604020202020204" pitchFamily="34" charset="0"/>
                <a:ea typeface="Arial" panose="020B0604020202020204" pitchFamily="34" charset="0"/>
              </a:rPr>
            </a:br>
            <a:endParaRPr lang="en-CA" sz="8800" dirty="0"/>
          </a:p>
        </p:txBody>
      </p:sp>
    </p:spTree>
    <p:extLst>
      <p:ext uri="{BB962C8B-B14F-4D97-AF65-F5344CB8AC3E}">
        <p14:creationId xmlns:p14="http://schemas.microsoft.com/office/powerpoint/2010/main" val="1333755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BA732-6031-451A-B2A8-42720FE833BB}"/>
              </a:ext>
            </a:extLst>
          </p:cNvPr>
          <p:cNvSpPr>
            <a:spLocks noGrp="1"/>
          </p:cNvSpPr>
          <p:nvPr>
            <p:ph type="title"/>
          </p:nvPr>
        </p:nvSpPr>
        <p:spPr/>
        <p:txBody>
          <a:bodyPr/>
          <a:lstStyle/>
          <a:p>
            <a:r>
              <a:rPr lang="fr-FR" dirty="0">
                <a:solidFill>
                  <a:schemeClr val="tx1"/>
                </a:solidFill>
                <a:latin typeface="arial" panose="020B0604020202020204" pitchFamily="34" charset="0"/>
              </a:rPr>
              <a:t>Sacs en papier et en plastique </a:t>
            </a:r>
            <a:endParaRPr lang="en-CA" dirty="0">
              <a:solidFill>
                <a:schemeClr val="tx1"/>
              </a:solidFill>
            </a:endParaRPr>
          </a:p>
        </p:txBody>
      </p:sp>
      <p:sp>
        <p:nvSpPr>
          <p:cNvPr id="3" name="Content Placeholder 2">
            <a:extLst>
              <a:ext uri="{FF2B5EF4-FFF2-40B4-BE49-F238E27FC236}">
                <a16:creationId xmlns:a16="http://schemas.microsoft.com/office/drawing/2014/main" id="{83391774-763A-4CBB-AD61-0AC571B06CFD}"/>
              </a:ext>
            </a:extLst>
          </p:cNvPr>
          <p:cNvSpPr>
            <a:spLocks noGrp="1"/>
          </p:cNvSpPr>
          <p:nvPr>
            <p:ph idx="1"/>
          </p:nvPr>
        </p:nvSpPr>
        <p:spPr>
          <a:xfrm>
            <a:off x="697327" y="1583687"/>
            <a:ext cx="4873976" cy="4352364"/>
          </a:xfrm>
        </p:spPr>
        <p:txBody>
          <a:bodyPr/>
          <a:lstStyle/>
          <a:p>
            <a:br>
              <a:rPr lang="fr-FR" dirty="0"/>
            </a:br>
            <a:r>
              <a:rPr lang="fr-FR" b="0" i="0" dirty="0">
                <a:effectLst/>
                <a:latin typeface="arial" panose="020B0604020202020204" pitchFamily="34" charset="0"/>
              </a:rPr>
              <a:t>Les artefacts sont placés dans des sacs et étiquetés avec l'endroit où ils ont été trouvés.</a:t>
            </a:r>
            <a:endParaRPr lang="en-CA" dirty="0"/>
          </a:p>
        </p:txBody>
      </p:sp>
      <p:pic>
        <p:nvPicPr>
          <p:cNvPr id="15362" name="Picture 2" descr="Avocational Archaeology | PHMC &gt; Pennsylvania Archaeology">
            <a:extLst>
              <a:ext uri="{FF2B5EF4-FFF2-40B4-BE49-F238E27FC236}">
                <a16:creationId xmlns:a16="http://schemas.microsoft.com/office/drawing/2014/main" id="{3EF2C17D-FFEF-42AC-90C7-379972FA32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4731" y="1342293"/>
            <a:ext cx="4251158" cy="2616097"/>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Field Tools - Visualizing ArchaeologyVisualizing Archaeology">
            <a:extLst>
              <a:ext uri="{FF2B5EF4-FFF2-40B4-BE49-F238E27FC236}">
                <a16:creationId xmlns:a16="http://schemas.microsoft.com/office/drawing/2014/main" id="{F8C5DDDA-B23B-485E-8531-785CA4A99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4208" y="4073899"/>
            <a:ext cx="3503445" cy="2331383"/>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SNOMNH ARCHAEOLOGY: PROCESSING AND CATALOGING INSTRUCTIONS FOR INCOMING  COLLECTIONS These instructions are meant to assist per">
            <a:extLst>
              <a:ext uri="{FF2B5EF4-FFF2-40B4-BE49-F238E27FC236}">
                <a16:creationId xmlns:a16="http://schemas.microsoft.com/office/drawing/2014/main" id="{5BD09D55-0F72-442E-93A0-9B2CE30B79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691" y="3537658"/>
            <a:ext cx="4251158" cy="2664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458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DFCD3-7E57-456E-BDA9-F6488C2E7D04}"/>
              </a:ext>
            </a:extLst>
          </p:cNvPr>
          <p:cNvSpPr>
            <a:spLocks noGrp="1"/>
          </p:cNvSpPr>
          <p:nvPr>
            <p:ph type="title"/>
          </p:nvPr>
        </p:nvSpPr>
        <p:spPr/>
        <p:txBody>
          <a:bodyPr/>
          <a:lstStyle/>
          <a:p>
            <a:r>
              <a:rPr lang="fr-FR" altLang="en-US" sz="4400">
                <a:solidFill>
                  <a:schemeClr val="tx1"/>
                </a:solidFill>
                <a:latin typeface="inherit"/>
              </a:rPr>
              <a:t>Godets, poubelles, brouettes</a:t>
            </a:r>
            <a:endParaRPr lang="en-CA" dirty="0">
              <a:solidFill>
                <a:schemeClr val="tx1"/>
              </a:solidFill>
            </a:endParaRPr>
          </a:p>
        </p:txBody>
      </p:sp>
      <p:sp>
        <p:nvSpPr>
          <p:cNvPr id="4" name="Rectangle 1">
            <a:extLst>
              <a:ext uri="{FF2B5EF4-FFF2-40B4-BE49-F238E27FC236}">
                <a16:creationId xmlns:a16="http://schemas.microsoft.com/office/drawing/2014/main" id="{E3DE3970-8F1F-4E7D-BDB8-CFA91658305A}"/>
              </a:ext>
            </a:extLst>
          </p:cNvPr>
          <p:cNvSpPr>
            <a:spLocks noGrp="1" noChangeArrowheads="1"/>
          </p:cNvSpPr>
          <p:nvPr>
            <p:ph idx="1"/>
          </p:nvPr>
        </p:nvSpPr>
        <p:spPr bwMode="auto">
          <a:xfrm>
            <a:off x="739486" y="1838813"/>
            <a:ext cx="2803359" cy="159018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2100" b="0" i="0" u="none" strike="noStrike" cap="none" normalizeH="0" baseline="0">
                <a:ln>
                  <a:noFill/>
                </a:ln>
                <a:solidFill>
                  <a:srgbClr val="222222"/>
                </a:solidFill>
                <a:effectLst/>
                <a:latin typeface="inherit"/>
              </a:rPr>
              <a:t>Le sol enlevé du site est transporté, à mesure que l'excavation se poursuit jusqu'à la couche suivante.</a:t>
            </a:r>
            <a:r>
              <a:rPr kumimoji="0" lang="fr-FR" altLang="en-US" sz="800" b="0" i="0" u="none" strike="noStrike" cap="none" normalizeH="0" baseline="0">
                <a:ln>
                  <a:noFill/>
                </a:ln>
                <a:solidFill>
                  <a:schemeClr val="tx1"/>
                </a:solidFill>
                <a:effectLst/>
              </a:rPr>
              <a:t> </a:t>
            </a: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pic>
        <p:nvPicPr>
          <p:cNvPr id="16387" name="Picture 3" descr="Excavation And Archaeology Tools High Resolution Stock Photography and  Images - Alamy">
            <a:extLst>
              <a:ext uri="{FF2B5EF4-FFF2-40B4-BE49-F238E27FC236}">
                <a16:creationId xmlns:a16="http://schemas.microsoft.com/office/drawing/2014/main" id="{72C73740-733F-496B-A0B5-9CF8ED13EA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195" b="16140"/>
          <a:stretch/>
        </p:blipFill>
        <p:spPr bwMode="auto">
          <a:xfrm>
            <a:off x="7585492" y="0"/>
            <a:ext cx="4606508" cy="4116736"/>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Ask the Archaeologist: What are the most common artefacts you find? - Young  Archaeologists' Club - Archaeology for you">
            <a:extLst>
              <a:ext uri="{FF2B5EF4-FFF2-40B4-BE49-F238E27FC236}">
                <a16:creationId xmlns:a16="http://schemas.microsoft.com/office/drawing/2014/main" id="{72BC31B6-B6CC-4C25-B6D9-95B1A00A8F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1795" y="1371599"/>
            <a:ext cx="3996489" cy="2997367"/>
          </a:xfrm>
          <a:prstGeom prst="rect">
            <a:avLst/>
          </a:prstGeom>
          <a:noFill/>
          <a:extLst>
            <a:ext uri="{909E8E84-426E-40DD-AFC4-6F175D3DCCD1}">
              <a14:hiddenFill xmlns:a14="http://schemas.microsoft.com/office/drawing/2010/main">
                <a:solidFill>
                  <a:srgbClr val="FFFFFF"/>
                </a:solidFill>
              </a14:hiddenFill>
            </a:ext>
          </a:extLst>
        </p:spPr>
      </p:pic>
      <p:pic>
        <p:nvPicPr>
          <p:cNvPr id="16391" name="Picture 7" descr="Sarah Parcak: 'Imagine being able to zoom in from space to see a pottery  shard!' | Archaeology | The Guardian">
            <a:extLst>
              <a:ext uri="{FF2B5EF4-FFF2-40B4-BE49-F238E27FC236}">
                <a16:creationId xmlns:a16="http://schemas.microsoft.com/office/drawing/2014/main" id="{12D27E93-18EE-4B0A-97D7-91176C7D6A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8678" y="3734864"/>
            <a:ext cx="3123136" cy="3123136"/>
          </a:xfrm>
          <a:prstGeom prst="rect">
            <a:avLst/>
          </a:prstGeom>
          <a:noFill/>
          <a:extLst>
            <a:ext uri="{909E8E84-426E-40DD-AFC4-6F175D3DCCD1}">
              <a14:hiddenFill xmlns:a14="http://schemas.microsoft.com/office/drawing/2010/main">
                <a:solidFill>
                  <a:srgbClr val="FFFFFF"/>
                </a:solidFill>
              </a14:hiddenFill>
            </a:ext>
          </a:extLst>
        </p:spPr>
      </p:pic>
      <p:pic>
        <p:nvPicPr>
          <p:cNvPr id="16393" name="Picture 9" descr="Tools At The Site Archaeological Excavations Stock Photo - Image of dirt,  object: 51658278">
            <a:extLst>
              <a:ext uri="{FF2B5EF4-FFF2-40B4-BE49-F238E27FC236}">
                <a16:creationId xmlns:a16="http://schemas.microsoft.com/office/drawing/2014/main" id="{3519DC61-46F3-4135-830B-E261BF2FC5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2" t="-343" r="5123" b="33849"/>
          <a:stretch/>
        </p:blipFill>
        <p:spPr bwMode="auto">
          <a:xfrm>
            <a:off x="6096000" y="3734864"/>
            <a:ext cx="6203259" cy="3146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191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B55A7-DEEA-4B4C-BE3A-5DED150958F7}"/>
              </a:ext>
            </a:extLst>
          </p:cNvPr>
          <p:cNvSpPr>
            <a:spLocks noGrp="1"/>
          </p:cNvSpPr>
          <p:nvPr>
            <p:ph type="title"/>
          </p:nvPr>
        </p:nvSpPr>
        <p:spPr/>
        <p:txBody>
          <a:bodyPr/>
          <a:lstStyle/>
          <a:p>
            <a:r>
              <a:rPr lang="fr-FR" altLang="en-US" sz="4400" dirty="0">
                <a:solidFill>
                  <a:schemeClr val="tx1"/>
                </a:solidFill>
                <a:latin typeface="inherit"/>
              </a:rPr>
              <a:t>Écrans Shaker </a:t>
            </a:r>
            <a:endParaRPr lang="en-CA" dirty="0">
              <a:solidFill>
                <a:schemeClr val="tx1"/>
              </a:solidFill>
            </a:endParaRPr>
          </a:p>
        </p:txBody>
      </p:sp>
      <p:pic>
        <p:nvPicPr>
          <p:cNvPr id="17410" name="Picture 2" descr="Archaeological Sifting Screens | Forestry Suppliers, Inc.">
            <a:extLst>
              <a:ext uri="{FF2B5EF4-FFF2-40B4-BE49-F238E27FC236}">
                <a16:creationId xmlns:a16="http://schemas.microsoft.com/office/drawing/2014/main" id="{FA063A7A-1ACB-480A-BF0A-C1395B84E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99" y="60542"/>
            <a:ext cx="3585411" cy="3585411"/>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Midwest Archeological Center's Projects - Midwest Archeological Center  (U.S. National Park Service)">
            <a:extLst>
              <a:ext uri="{FF2B5EF4-FFF2-40B4-BE49-F238E27FC236}">
                <a16:creationId xmlns:a16="http://schemas.microsoft.com/office/drawing/2014/main" id="{B2C7026F-5BED-484D-A196-57273DC0A5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249" y="3645953"/>
            <a:ext cx="4026067" cy="2675786"/>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Remnants of First Nation history unearthed in Crescent Beach – Surrey  Now-Leader">
            <a:extLst>
              <a:ext uri="{FF2B5EF4-FFF2-40B4-BE49-F238E27FC236}">
                <a16:creationId xmlns:a16="http://schemas.microsoft.com/office/drawing/2014/main" id="{E0BEDB64-D061-45B2-A468-F6FA1C1ED2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303" y="4259402"/>
            <a:ext cx="4271211" cy="25985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7">
            <a:extLst>
              <a:ext uri="{FF2B5EF4-FFF2-40B4-BE49-F238E27FC236}">
                <a16:creationId xmlns:a16="http://schemas.microsoft.com/office/drawing/2014/main" id="{D8A046B5-0D7A-4600-9124-3670CF52AA00}"/>
              </a:ext>
            </a:extLst>
          </p:cNvPr>
          <p:cNvSpPr>
            <a:spLocks noGrp="1" noChangeArrowheads="1"/>
          </p:cNvSpPr>
          <p:nvPr>
            <p:ph idx="1"/>
          </p:nvPr>
        </p:nvSpPr>
        <p:spPr bwMode="auto">
          <a:xfrm>
            <a:off x="878303" y="1157173"/>
            <a:ext cx="5061284" cy="288284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2100" b="0" i="0" u="none" strike="noStrike" cap="none" normalizeH="0" baseline="0" dirty="0">
                <a:ln>
                  <a:noFill/>
                </a:ln>
                <a:solidFill>
                  <a:srgbClr val="222222"/>
                </a:solidFill>
                <a:effectLst/>
                <a:latin typeface="inherit"/>
              </a:rPr>
              <a:t>Ceux-ci sont construits en treillis métallique de 3/8 ou 1/4 de pouce. La saleté est chargée sur l'écran. Il est ensuite secoué pour que le sol tombe à travers le maillage, ce qui permet aux artefacts, même minuscules, de rester.</a:t>
            </a:r>
          </a:p>
          <a:p>
            <a:pPr defTabSz="914400" eaLnBrk="0" fontAlgn="base" hangingPunct="0">
              <a:spcBef>
                <a:spcPct val="0"/>
              </a:spcBef>
              <a:spcAft>
                <a:spcPct val="0"/>
              </a:spcAft>
              <a:buClrTx/>
              <a:buSzTx/>
            </a:pPr>
            <a:r>
              <a:rPr kumimoji="0" lang="fr-FR" altLang="en-US" sz="2100" b="0" i="0" u="none" strike="noStrike" cap="none" normalizeH="0" baseline="0" dirty="0">
                <a:ln>
                  <a:noFill/>
                </a:ln>
                <a:solidFill>
                  <a:srgbClr val="222222"/>
                </a:solidFill>
                <a:effectLst/>
                <a:latin typeface="inherit"/>
              </a:rPr>
              <a:t> Encore une fois, tous les artefacts trouvés au cours de ce processus sont placés dans des sacs et étiquetés en fonction de leur lieu d'origine.</a:t>
            </a:r>
            <a:r>
              <a:rPr kumimoji="0" lang="fr-FR" altLang="en-US" sz="800" b="0" i="0" u="none" strike="noStrike" cap="none" normalizeH="0" baseline="0" dirty="0">
                <a:ln>
                  <a:noFill/>
                </a:ln>
                <a:solidFill>
                  <a:schemeClr val="tx1"/>
                </a:solidFill>
                <a:effectLst/>
              </a:rPr>
              <a:t> </a:t>
            </a: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84702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B6A6-51B2-4B20-A109-273973142C68}"/>
              </a:ext>
            </a:extLst>
          </p:cNvPr>
          <p:cNvSpPr>
            <a:spLocks noGrp="1"/>
          </p:cNvSpPr>
          <p:nvPr>
            <p:ph type="title"/>
          </p:nvPr>
        </p:nvSpPr>
        <p:spPr/>
        <p:txBody>
          <a:bodyPr/>
          <a:lstStyle/>
          <a:p>
            <a:r>
              <a:rPr lang="fr-FR" altLang="en-US" sz="4400" dirty="0">
                <a:solidFill>
                  <a:schemeClr val="tx1"/>
                </a:solidFill>
                <a:latin typeface="inherit"/>
              </a:rPr>
              <a:t>Caméra</a:t>
            </a:r>
            <a:endParaRPr lang="en-CA" dirty="0">
              <a:solidFill>
                <a:schemeClr val="tx1"/>
              </a:solidFill>
            </a:endParaRPr>
          </a:p>
        </p:txBody>
      </p:sp>
      <p:sp>
        <p:nvSpPr>
          <p:cNvPr id="4" name="Rectangle 1">
            <a:extLst>
              <a:ext uri="{FF2B5EF4-FFF2-40B4-BE49-F238E27FC236}">
                <a16:creationId xmlns:a16="http://schemas.microsoft.com/office/drawing/2014/main" id="{BABDDCD4-899F-465D-BDED-E0BA2F71FE0F}"/>
              </a:ext>
            </a:extLst>
          </p:cNvPr>
          <p:cNvSpPr>
            <a:spLocks noGrp="1" noChangeArrowheads="1"/>
          </p:cNvSpPr>
          <p:nvPr>
            <p:ph idx="1"/>
          </p:nvPr>
        </p:nvSpPr>
        <p:spPr bwMode="auto">
          <a:xfrm>
            <a:off x="365760" y="1272210"/>
            <a:ext cx="5949491" cy="352917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defTabSz="914400" eaLnBrk="0" fontAlgn="base" hangingPunct="0">
              <a:spcBef>
                <a:spcPct val="0"/>
              </a:spcBef>
              <a:spcAft>
                <a:spcPct val="0"/>
              </a:spcAft>
              <a:buClrTx/>
              <a:buSzTx/>
            </a:pPr>
            <a:r>
              <a:rPr kumimoji="0" lang="fr-FR" altLang="en-US" sz="2100" b="0" i="0" u="none" strike="noStrike" cap="none" normalizeH="0" baseline="0" dirty="0">
                <a:ln>
                  <a:noFill/>
                </a:ln>
                <a:solidFill>
                  <a:srgbClr val="222222"/>
                </a:solidFill>
                <a:effectLst/>
                <a:latin typeface="inherit"/>
              </a:rPr>
              <a:t>Des images d'artefacts sont prises au fur et à mesure de leur retrait.</a:t>
            </a:r>
          </a:p>
          <a:p>
            <a:pPr defTabSz="914400" eaLnBrk="0" fontAlgn="base" hangingPunct="0">
              <a:spcBef>
                <a:spcPct val="0"/>
              </a:spcBef>
              <a:spcAft>
                <a:spcPct val="0"/>
              </a:spcAft>
              <a:buClrTx/>
              <a:buSzTx/>
            </a:pPr>
            <a:endParaRPr lang="fr-FR" altLang="en-US" sz="2100" dirty="0">
              <a:solidFill>
                <a:srgbClr val="222222"/>
              </a:solidFill>
              <a:latin typeface="inherit"/>
            </a:endParaRPr>
          </a:p>
          <a:p>
            <a:pPr defTabSz="914400" eaLnBrk="0" fontAlgn="base" hangingPunct="0">
              <a:spcBef>
                <a:spcPct val="0"/>
              </a:spcBef>
              <a:spcAft>
                <a:spcPct val="0"/>
              </a:spcAft>
              <a:buClrTx/>
              <a:buSzTx/>
            </a:pPr>
            <a:r>
              <a:rPr kumimoji="0" lang="fr-FR" altLang="en-US" sz="2100" b="0" i="0" u="none" strike="noStrike" cap="none" normalizeH="0" baseline="0" dirty="0">
                <a:ln>
                  <a:noFill/>
                </a:ln>
                <a:solidFill>
                  <a:srgbClr val="222222"/>
                </a:solidFill>
                <a:effectLst/>
                <a:latin typeface="inherit"/>
              </a:rPr>
              <a:t> Il est important de comprendre le site autour duquel l'artefact a été trouvé lorsque les scientifiques l'étudient dans le laboratoire. La position relative de divers artefacts fournit des informations importantes pour une étude ultérieure, aidant les archéologues à rassembler une image de la façon dont les gens de cette période vivaient</a:t>
            </a:r>
            <a:r>
              <a:rPr kumimoji="0" lang="fr-FR" altLang="en-US" sz="800" b="0" i="0" u="none" strike="noStrike" cap="none" normalizeH="0" baseline="0" dirty="0">
                <a:ln>
                  <a:noFill/>
                </a:ln>
                <a:solidFill>
                  <a:schemeClr val="tx1"/>
                </a:solidFill>
                <a:effectLst/>
              </a:rPr>
              <a:t> </a:t>
            </a:r>
            <a:endParaRPr kumimoji="0" lang="fr-FR" altLang="en-US" sz="1800" b="0" i="0" u="none" strike="noStrike" cap="none" normalizeH="0" baseline="0" dirty="0">
              <a:ln>
                <a:noFill/>
              </a:ln>
              <a:solidFill>
                <a:schemeClr val="tx1"/>
              </a:solidFill>
              <a:effectLst/>
              <a:latin typeface="Arial" panose="020B0604020202020204" pitchFamily="34" charset="0"/>
            </a:endParaRPr>
          </a:p>
        </p:txBody>
      </p:sp>
      <p:pic>
        <p:nvPicPr>
          <p:cNvPr id="18435" name="Picture 3" descr="The Forgotten Leica…The M1 by Konstantinos Besios | Steve Huff Photo">
            <a:extLst>
              <a:ext uri="{FF2B5EF4-FFF2-40B4-BE49-F238E27FC236}">
                <a16:creationId xmlns:a16="http://schemas.microsoft.com/office/drawing/2014/main" id="{AD5BA10E-7D63-469E-90DE-58957B1FE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251" y="13534"/>
            <a:ext cx="3532153" cy="2661670"/>
          </a:xfrm>
          <a:prstGeom prst="rect">
            <a:avLst/>
          </a:prstGeom>
          <a:noFill/>
          <a:extLst>
            <a:ext uri="{909E8E84-426E-40DD-AFC4-6F175D3DCCD1}">
              <a14:hiddenFill xmlns:a14="http://schemas.microsoft.com/office/drawing/2010/main">
                <a:solidFill>
                  <a:srgbClr val="FFFFFF"/>
                </a:solidFill>
              </a14:hiddenFill>
            </a:ext>
          </a:extLst>
        </p:spPr>
      </p:pic>
      <p:pic>
        <p:nvPicPr>
          <p:cNvPr id="18437" name="Picture 5" descr="Documenting an archaeological dig | UNC-Chapel Hill">
            <a:extLst>
              <a:ext uri="{FF2B5EF4-FFF2-40B4-BE49-F238E27FC236}">
                <a16:creationId xmlns:a16="http://schemas.microsoft.com/office/drawing/2014/main" id="{76F2C73F-F5EE-4017-BEC5-78F914FDD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6093" y="3373324"/>
            <a:ext cx="5390147" cy="3031958"/>
          </a:xfrm>
          <a:prstGeom prst="rect">
            <a:avLst/>
          </a:prstGeom>
          <a:noFill/>
          <a:extLst>
            <a:ext uri="{909E8E84-426E-40DD-AFC4-6F175D3DCCD1}">
              <a14:hiddenFill xmlns:a14="http://schemas.microsoft.com/office/drawing/2010/main">
                <a:solidFill>
                  <a:srgbClr val="FFFFFF"/>
                </a:solidFill>
              </a14:hiddenFill>
            </a:ext>
          </a:extLst>
        </p:spPr>
      </p:pic>
      <p:pic>
        <p:nvPicPr>
          <p:cNvPr id="18439" name="Picture 7" descr="Photogrammetry is the New Archaeological Photography: 3D Modeling at Abydos  — Abydos Archaeology">
            <a:extLst>
              <a:ext uri="{FF2B5EF4-FFF2-40B4-BE49-F238E27FC236}">
                <a16:creationId xmlns:a16="http://schemas.microsoft.com/office/drawing/2014/main" id="{6B7A4C6F-F6B5-4C8E-A80F-049531414D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0705" y="1214904"/>
            <a:ext cx="2532646" cy="1899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514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FB23E-990D-4E17-95FD-DBA62F13C5FB}"/>
              </a:ext>
            </a:extLst>
          </p:cNvPr>
          <p:cNvSpPr>
            <a:spLocks noGrp="1"/>
          </p:cNvSpPr>
          <p:nvPr>
            <p:ph type="title"/>
          </p:nvPr>
        </p:nvSpPr>
        <p:spPr/>
        <p:txBody>
          <a:bodyPr/>
          <a:lstStyle/>
          <a:p>
            <a:r>
              <a:rPr lang="en-CA" dirty="0"/>
              <a:t>References</a:t>
            </a:r>
          </a:p>
        </p:txBody>
      </p:sp>
      <p:sp>
        <p:nvSpPr>
          <p:cNvPr id="3" name="Content Placeholder 2">
            <a:extLst>
              <a:ext uri="{FF2B5EF4-FFF2-40B4-BE49-F238E27FC236}">
                <a16:creationId xmlns:a16="http://schemas.microsoft.com/office/drawing/2014/main" id="{E63BAC77-FD88-4BB2-B217-A2716803A41F}"/>
              </a:ext>
            </a:extLst>
          </p:cNvPr>
          <p:cNvSpPr>
            <a:spLocks noGrp="1"/>
          </p:cNvSpPr>
          <p:nvPr>
            <p:ph idx="1"/>
          </p:nvPr>
        </p:nvSpPr>
        <p:spPr/>
        <p:txBody>
          <a:bodyPr/>
          <a:lstStyle/>
          <a:p>
            <a:r>
              <a:rPr lang="en-CA" dirty="0">
                <a:hlinkClick r:id="rId2"/>
              </a:rPr>
              <a:t>https://www.erudit.org/en/journals/continuite/1984-n22-continuite1051153/18857ac.pdf</a:t>
            </a:r>
            <a:endParaRPr lang="en-CA" dirty="0"/>
          </a:p>
          <a:p>
            <a:endParaRPr lang="en-CA" dirty="0"/>
          </a:p>
          <a:p>
            <a:r>
              <a:rPr lang="en-US" b="0" i="0" dirty="0">
                <a:solidFill>
                  <a:srgbClr val="424242"/>
                </a:solidFill>
                <a:effectLst/>
                <a:latin typeface="Source Sans Pro" panose="020B0503030403020204" pitchFamily="34" charset="0"/>
              </a:rPr>
              <a:t>Renfrew, C., and P. Bahn. 2007. </a:t>
            </a:r>
            <a:r>
              <a:rPr lang="en-US" b="0" i="1" dirty="0">
                <a:solidFill>
                  <a:srgbClr val="424242"/>
                </a:solidFill>
                <a:effectLst/>
                <a:latin typeface="Source Sans Pro" panose="020B0503030403020204" pitchFamily="34" charset="0"/>
              </a:rPr>
              <a:t>Archaeology Essentials: Theories, Methods, and Practice</a:t>
            </a:r>
            <a:r>
              <a:rPr lang="en-US" b="0" i="0" dirty="0">
                <a:solidFill>
                  <a:srgbClr val="424242"/>
                </a:solidFill>
                <a:effectLst/>
                <a:latin typeface="Source Sans Pro" panose="020B0503030403020204" pitchFamily="34" charset="0"/>
              </a:rPr>
              <a:t>. London: Thames &amp; Hudson, pp. 304.</a:t>
            </a:r>
          </a:p>
          <a:p>
            <a:endParaRPr lang="en-CA" dirty="0"/>
          </a:p>
          <a:p>
            <a:endParaRPr lang="en-CA" dirty="0"/>
          </a:p>
        </p:txBody>
      </p:sp>
    </p:spTree>
    <p:extLst>
      <p:ext uri="{BB962C8B-B14F-4D97-AF65-F5344CB8AC3E}">
        <p14:creationId xmlns:p14="http://schemas.microsoft.com/office/powerpoint/2010/main" val="1192751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5122" name="Picture 2" descr="Archeologists dig up more than 350 years of history near Quebec City | CBC  News">
            <a:extLst>
              <a:ext uri="{FF2B5EF4-FFF2-40B4-BE49-F238E27FC236}">
                <a16:creationId xmlns:a16="http://schemas.microsoft.com/office/drawing/2014/main" id="{735B3226-B7DF-4B61-9D59-41AE07C929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8D489E29-742E-4D34-AB08-CE3217805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053153" y="1320127"/>
            <a:ext cx="4812846" cy="4195481"/>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A76498-8782-4B29-8A77-5548AF136F52}"/>
              </a:ext>
            </a:extLst>
          </p:cNvPr>
          <p:cNvSpPr>
            <a:spLocks noGrp="1"/>
          </p:cNvSpPr>
          <p:nvPr>
            <p:ph type="title"/>
          </p:nvPr>
        </p:nvSpPr>
        <p:spPr>
          <a:xfrm>
            <a:off x="6374887" y="1641860"/>
            <a:ext cx="4204298" cy="1034728"/>
          </a:xfrm>
        </p:spPr>
        <p:txBody>
          <a:bodyPr>
            <a:normAutofit/>
          </a:bodyPr>
          <a:lstStyle/>
          <a:p>
            <a:r>
              <a:rPr lang="fr-CA" sz="2800" dirty="0"/>
              <a:t>C’est quoi L'archéologie?</a:t>
            </a:r>
          </a:p>
        </p:txBody>
      </p:sp>
      <p:sp>
        <p:nvSpPr>
          <p:cNvPr id="3" name="Content Placeholder 2">
            <a:extLst>
              <a:ext uri="{FF2B5EF4-FFF2-40B4-BE49-F238E27FC236}">
                <a16:creationId xmlns:a16="http://schemas.microsoft.com/office/drawing/2014/main" id="{A3485533-1597-4020-AE8E-0C6994524EF6}"/>
              </a:ext>
            </a:extLst>
          </p:cNvPr>
          <p:cNvSpPr>
            <a:spLocks noGrp="1"/>
          </p:cNvSpPr>
          <p:nvPr>
            <p:ph idx="1"/>
          </p:nvPr>
        </p:nvSpPr>
        <p:spPr>
          <a:xfrm>
            <a:off x="6374886" y="2809812"/>
            <a:ext cx="4169380" cy="2384064"/>
          </a:xfrm>
        </p:spPr>
        <p:txBody>
          <a:bodyPr>
            <a:normAutofit/>
          </a:bodyPr>
          <a:lstStyle/>
          <a:p>
            <a:pPr>
              <a:lnSpc>
                <a:spcPct val="90000"/>
              </a:lnSpc>
            </a:pPr>
            <a:r>
              <a:rPr lang="fr-CA" sz="1300" dirty="0">
                <a:effectLst/>
                <a:latin typeface="Arial" panose="020B0604020202020204" pitchFamily="34" charset="0"/>
                <a:ea typeface="Arial" panose="020B0604020202020204" pitchFamily="34" charset="0"/>
              </a:rPr>
              <a:t>Archéologie – sous-</a:t>
            </a:r>
            <a:r>
              <a:rPr lang="fr-CA" sz="1300" dirty="0" err="1">
                <a:effectLst/>
                <a:latin typeface="Arial" panose="020B0604020202020204" pitchFamily="34" charset="0"/>
                <a:ea typeface="Arial" panose="020B0604020202020204" pitchFamily="34" charset="0"/>
              </a:rPr>
              <a:t>disipline</a:t>
            </a:r>
            <a:r>
              <a:rPr lang="fr-CA" sz="1300" dirty="0">
                <a:effectLst/>
                <a:latin typeface="Arial" panose="020B0604020202020204" pitchFamily="34" charset="0"/>
                <a:ea typeface="Arial" panose="020B0604020202020204" pitchFamily="34" charset="0"/>
              </a:rPr>
              <a:t> de l’anthropologie (étude des Hommes)</a:t>
            </a:r>
            <a:endParaRPr lang="en-CA" sz="1300" dirty="0">
              <a:effectLst/>
              <a:latin typeface="Arial" panose="020B0604020202020204" pitchFamily="34" charset="0"/>
              <a:ea typeface="Arial" panose="020B0604020202020204" pitchFamily="34" charset="0"/>
            </a:endParaRPr>
          </a:p>
          <a:p>
            <a:pPr marL="342900" lvl="0" indent="-342900">
              <a:lnSpc>
                <a:spcPct val="90000"/>
              </a:lnSpc>
              <a:buFont typeface="Arial" panose="020B0604020202020204" pitchFamily="34" charset="0"/>
              <a:buChar char="-"/>
            </a:pPr>
            <a:r>
              <a:rPr lang="fr-CA" sz="1300" dirty="0">
                <a:effectLst/>
                <a:latin typeface="Arial" panose="020B0604020202020204" pitchFamily="34" charset="0"/>
                <a:ea typeface="Arial" panose="020B0604020202020204" pitchFamily="34" charset="0"/>
              </a:rPr>
              <a:t>L’étude des civilisations</a:t>
            </a:r>
            <a:endParaRPr lang="en-CA" sz="1300" dirty="0">
              <a:effectLst/>
              <a:latin typeface="Arial" panose="020B0604020202020204" pitchFamily="34" charset="0"/>
              <a:ea typeface="Arial" panose="020B0604020202020204" pitchFamily="34" charset="0"/>
            </a:endParaRPr>
          </a:p>
          <a:p>
            <a:pPr marL="342900" lvl="0" indent="-342900">
              <a:lnSpc>
                <a:spcPct val="90000"/>
              </a:lnSpc>
              <a:buFont typeface="Arial" panose="020B0604020202020204" pitchFamily="34" charset="0"/>
              <a:buChar char="-"/>
            </a:pPr>
            <a:r>
              <a:rPr lang="fr-CA" sz="1300" dirty="0" err="1">
                <a:effectLst/>
                <a:latin typeface="Arial" panose="020B0604020202020204" pitchFamily="34" charset="0"/>
                <a:ea typeface="Arial" panose="020B0604020202020204" pitchFamily="34" charset="0"/>
              </a:rPr>
              <a:t>Examination</a:t>
            </a:r>
            <a:r>
              <a:rPr lang="fr-CA" sz="1300" dirty="0">
                <a:effectLst/>
                <a:latin typeface="Arial" panose="020B0604020202020204" pitchFamily="34" charset="0"/>
                <a:ea typeface="Arial" panose="020B0604020202020204" pitchFamily="34" charset="0"/>
              </a:rPr>
              <a:t> des traces conservés dans la terre ou sous la mer</a:t>
            </a:r>
            <a:endParaRPr lang="en-CA" sz="1300" dirty="0">
              <a:effectLst/>
              <a:latin typeface="Arial" panose="020B0604020202020204" pitchFamily="34" charset="0"/>
              <a:ea typeface="Arial" panose="020B0604020202020204" pitchFamily="34" charset="0"/>
            </a:endParaRPr>
          </a:p>
          <a:p>
            <a:pPr marL="342900" lvl="0" indent="-342900">
              <a:lnSpc>
                <a:spcPct val="90000"/>
              </a:lnSpc>
              <a:buFont typeface="Arial" panose="020B0604020202020204" pitchFamily="34" charset="0"/>
              <a:buChar char="-"/>
            </a:pPr>
            <a:r>
              <a:rPr lang="fr-CA" sz="1300" dirty="0">
                <a:effectLst/>
                <a:latin typeface="Arial" panose="020B0604020202020204" pitchFamily="34" charset="0"/>
                <a:ea typeface="Arial" panose="020B0604020202020204" pitchFamily="34" charset="0"/>
              </a:rPr>
              <a:t>Étude multidisciplinaire – la géologie, </a:t>
            </a:r>
            <a:r>
              <a:rPr lang="fr-CA" sz="1300" dirty="0" err="1">
                <a:effectLst/>
                <a:latin typeface="Arial" panose="020B0604020202020204" pitchFamily="34" charset="0"/>
                <a:ea typeface="Arial" panose="020B0604020202020204" pitchFamily="34" charset="0"/>
              </a:rPr>
              <a:t>botanie</a:t>
            </a:r>
            <a:r>
              <a:rPr lang="fr-CA" sz="1300" dirty="0">
                <a:effectLst/>
                <a:latin typeface="Arial" panose="020B0604020202020204" pitchFamily="34" charset="0"/>
                <a:ea typeface="Arial" panose="020B0604020202020204" pitchFamily="34" charset="0"/>
              </a:rPr>
              <a:t>, chimie, cartographie, photographie, physique</a:t>
            </a:r>
            <a:r>
              <a:rPr lang="en-CA" sz="1300" dirty="0">
                <a:effectLst/>
                <a:latin typeface="Arial" panose="020B0604020202020204" pitchFamily="34" charset="0"/>
                <a:ea typeface="Arial" panose="020B0604020202020204" pitchFamily="34" charset="0"/>
              </a:rPr>
              <a:t> </a:t>
            </a:r>
            <a:r>
              <a:rPr lang="en-CA" sz="1300" dirty="0" err="1">
                <a:effectLst/>
                <a:latin typeface="Arial" panose="020B0604020202020204" pitchFamily="34" charset="0"/>
                <a:ea typeface="Arial" panose="020B0604020202020204" pitchFamily="34" charset="0"/>
              </a:rPr>
              <a:t>etc</a:t>
            </a:r>
            <a:endParaRPr lang="en-CA" sz="1300" dirty="0">
              <a:effectLst/>
              <a:latin typeface="Arial" panose="020B0604020202020204" pitchFamily="34" charset="0"/>
              <a:ea typeface="Arial" panose="020B0604020202020204" pitchFamily="34" charset="0"/>
            </a:endParaRPr>
          </a:p>
          <a:p>
            <a:pPr marL="342900" lvl="0" indent="-342900">
              <a:lnSpc>
                <a:spcPct val="90000"/>
              </a:lnSpc>
              <a:buFont typeface="Arial" panose="020B0604020202020204" pitchFamily="34" charset="0"/>
              <a:buChar char="-"/>
            </a:pPr>
            <a:r>
              <a:rPr lang="fr-CA" sz="1300" dirty="0">
                <a:effectLst/>
                <a:latin typeface="Arial" panose="020B0604020202020204" pitchFamily="34" charset="0"/>
                <a:ea typeface="Arial" panose="020B0604020202020204" pitchFamily="34" charset="0"/>
              </a:rPr>
              <a:t>But: </a:t>
            </a:r>
            <a:r>
              <a:rPr lang="fr-CA" sz="1300" dirty="0" err="1">
                <a:effectLst/>
                <a:latin typeface="Arial" panose="020B0604020202020204" pitchFamily="34" charset="0"/>
                <a:ea typeface="Arial" panose="020B0604020202020204" pitchFamily="34" charset="0"/>
              </a:rPr>
              <a:t>recolter</a:t>
            </a:r>
            <a:r>
              <a:rPr lang="fr-CA" sz="1300" dirty="0">
                <a:effectLst/>
                <a:latin typeface="Arial" panose="020B0604020202020204" pitchFamily="34" charset="0"/>
                <a:ea typeface="Arial" panose="020B0604020202020204" pitchFamily="34" charset="0"/>
              </a:rPr>
              <a:t> des informations – comprendre et interpréter des événements du passé, conserver des objets, témoins du passé</a:t>
            </a:r>
            <a:endParaRPr lang="en-CA" sz="1300" dirty="0">
              <a:effectLst/>
              <a:latin typeface="Arial" panose="020B0604020202020204" pitchFamily="34" charset="0"/>
              <a:ea typeface="Arial" panose="020B0604020202020204" pitchFamily="34" charset="0"/>
            </a:endParaRPr>
          </a:p>
          <a:p>
            <a:pPr>
              <a:lnSpc>
                <a:spcPct val="90000"/>
              </a:lnSpc>
            </a:pPr>
            <a:endParaRPr lang="en-CA" sz="1300" dirty="0"/>
          </a:p>
        </p:txBody>
      </p:sp>
    </p:spTree>
    <p:extLst>
      <p:ext uri="{BB962C8B-B14F-4D97-AF65-F5344CB8AC3E}">
        <p14:creationId xmlns:p14="http://schemas.microsoft.com/office/powerpoint/2010/main" val="3453958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6323-25F9-42A3-9852-CDEEBC094EA0}"/>
              </a:ext>
            </a:extLst>
          </p:cNvPr>
          <p:cNvSpPr>
            <a:spLocks noGrp="1"/>
          </p:cNvSpPr>
          <p:nvPr>
            <p:ph type="title"/>
          </p:nvPr>
        </p:nvSpPr>
        <p:spPr/>
        <p:txBody>
          <a:bodyPr/>
          <a:lstStyle/>
          <a:p>
            <a:pPr algn="ctr"/>
            <a:r>
              <a:rPr lang="en-CA" b="1" i="0" dirty="0" err="1">
                <a:solidFill>
                  <a:schemeClr val="tx1"/>
                </a:solidFill>
                <a:effectLst/>
                <a:latin typeface="Arial" panose="020B0604020202020204" pitchFamily="34" charset="0"/>
              </a:rPr>
              <a:t>L'archéologie</a:t>
            </a:r>
            <a:r>
              <a:rPr lang="en-CA" b="1" i="0" dirty="0">
                <a:solidFill>
                  <a:schemeClr val="tx1"/>
                </a:solidFill>
                <a:effectLst/>
                <a:latin typeface="Arial" panose="020B0604020202020204" pitchFamily="34" charset="0"/>
              </a:rPr>
              <a:t> </a:t>
            </a:r>
            <a:r>
              <a:rPr lang="en-CA" b="1" i="0" dirty="0" err="1">
                <a:solidFill>
                  <a:schemeClr val="tx1"/>
                </a:solidFill>
                <a:effectLst/>
                <a:latin typeface="Arial" panose="020B0604020202020204" pitchFamily="34" charset="0"/>
              </a:rPr>
              <a:t>en</a:t>
            </a:r>
            <a:r>
              <a:rPr lang="en-CA" b="1" i="0" dirty="0">
                <a:solidFill>
                  <a:schemeClr val="tx1"/>
                </a:solidFill>
                <a:effectLst/>
                <a:latin typeface="Arial" panose="020B0604020202020204" pitchFamily="34" charset="0"/>
              </a:rPr>
              <a:t> </a:t>
            </a:r>
            <a:r>
              <a:rPr lang="en-CA" b="1" i="0" dirty="0" err="1">
                <a:solidFill>
                  <a:schemeClr val="tx1"/>
                </a:solidFill>
                <a:effectLst/>
                <a:latin typeface="Arial" panose="020B0604020202020204" pitchFamily="34" charset="0"/>
              </a:rPr>
              <a:t>ville</a:t>
            </a:r>
            <a:r>
              <a:rPr lang="en-CA" b="1" i="0" dirty="0">
                <a:solidFill>
                  <a:schemeClr val="tx1"/>
                </a:solidFill>
                <a:effectLst/>
                <a:latin typeface="Arial" panose="020B0604020202020204" pitchFamily="34" charset="0"/>
              </a:rPr>
              <a:t> ?</a:t>
            </a:r>
            <a:br>
              <a:rPr lang="en-CA" b="1" i="0" dirty="0">
                <a:solidFill>
                  <a:srgbClr val="536D77"/>
                </a:solidFill>
                <a:effectLst/>
                <a:latin typeface="Arial" panose="020B0604020202020204" pitchFamily="34" charset="0"/>
              </a:rPr>
            </a:br>
            <a:endParaRPr lang="en-CA" dirty="0"/>
          </a:p>
        </p:txBody>
      </p:sp>
      <p:sp>
        <p:nvSpPr>
          <p:cNvPr id="3" name="Content Placeholder 2">
            <a:extLst>
              <a:ext uri="{FF2B5EF4-FFF2-40B4-BE49-F238E27FC236}">
                <a16:creationId xmlns:a16="http://schemas.microsoft.com/office/drawing/2014/main" id="{2191DB36-FD75-4FED-85D0-09439F34AB25}"/>
              </a:ext>
            </a:extLst>
          </p:cNvPr>
          <p:cNvSpPr>
            <a:spLocks noGrp="1"/>
          </p:cNvSpPr>
          <p:nvPr>
            <p:ph idx="1"/>
          </p:nvPr>
        </p:nvSpPr>
        <p:spPr>
          <a:xfrm>
            <a:off x="1103312" y="2052918"/>
            <a:ext cx="5222843" cy="4352364"/>
          </a:xfrm>
        </p:spPr>
        <p:txBody>
          <a:bodyPr/>
          <a:lstStyle/>
          <a:p>
            <a:r>
              <a:rPr lang="fr-FR" b="0" i="0" dirty="0">
                <a:effectLst/>
                <a:latin typeface="Arial" panose="020B0604020202020204" pitchFamily="34" charset="0"/>
              </a:rPr>
              <a:t>Il y a une quarantaine d'années, la rénovation du centre historique des villes, l'élargissement de la notion de </a:t>
            </a:r>
            <a:r>
              <a:rPr lang="fr-FR" b="0" i="0" u="sng" dirty="0">
                <a:effectLst/>
                <a:latin typeface="Arial" panose="020B0604020202020204" pitchFamily="34" charset="0"/>
                <a:hlinkClick r:id="rId2" tooltip="PATRIMOINE, art et culture">
                  <a:extLst>
                    <a:ext uri="{A12FA001-AC4F-418D-AE19-62706E023703}">
                      <ahyp:hlinkClr xmlns:ahyp="http://schemas.microsoft.com/office/drawing/2018/hyperlinkcolor" val="tx"/>
                    </a:ext>
                  </a:extLst>
                </a:hlinkClick>
              </a:rPr>
              <a:t>patrimoine</a:t>
            </a:r>
            <a:r>
              <a:rPr lang="fr-FR" b="0" i="0" dirty="0">
                <a:effectLst/>
                <a:latin typeface="Arial" panose="020B0604020202020204" pitchFamily="34" charset="0"/>
              </a:rPr>
              <a:t> et l'amélioration des techniques de terrain, ont permis de reconsidérer l'archéologie des villes.</a:t>
            </a:r>
          </a:p>
          <a:p>
            <a:r>
              <a:rPr lang="fr-FR" b="0" i="0" dirty="0">
                <a:effectLst/>
                <a:latin typeface="Arial" panose="020B0604020202020204" pitchFamily="34" charset="0"/>
              </a:rPr>
              <a:t> Entendue comme une archéologie de l'urbain, et non plus de choses urbaines, l'archéologie urbaine prenait son essor en Europe. Partie du nord, elle s'étendit vers le sud jusqu'à atteindre les rivages méditerranéens au début des années 1980.</a:t>
            </a:r>
            <a:endParaRPr lang="en-CA" dirty="0"/>
          </a:p>
        </p:txBody>
      </p:sp>
      <p:pic>
        <p:nvPicPr>
          <p:cNvPr id="4098" name="Picture 2" descr="Montreal Museum of Archeology | Montreal museums, Montreal, Montreal quebec">
            <a:extLst>
              <a:ext uri="{FF2B5EF4-FFF2-40B4-BE49-F238E27FC236}">
                <a16:creationId xmlns:a16="http://schemas.microsoft.com/office/drawing/2014/main" id="{E89DD87C-BDD6-472C-B78D-9C9061F53E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0099" y="1283686"/>
            <a:ext cx="4573166" cy="304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109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D0F48-71F6-496F-9519-57D4B002A434}"/>
              </a:ext>
            </a:extLst>
          </p:cNvPr>
          <p:cNvSpPr>
            <a:spLocks noGrp="1"/>
          </p:cNvSpPr>
          <p:nvPr>
            <p:ph type="title"/>
          </p:nvPr>
        </p:nvSpPr>
        <p:spPr/>
        <p:txBody>
          <a:bodyPr/>
          <a:lstStyle/>
          <a:p>
            <a:r>
              <a:rPr lang="fr-FR" dirty="0"/>
              <a:t>Objectifs de l'archéologie urbaine </a:t>
            </a:r>
            <a:endParaRPr lang="en-CA" dirty="0"/>
          </a:p>
        </p:txBody>
      </p:sp>
      <p:sp>
        <p:nvSpPr>
          <p:cNvPr id="3" name="Content Placeholder 2">
            <a:extLst>
              <a:ext uri="{FF2B5EF4-FFF2-40B4-BE49-F238E27FC236}">
                <a16:creationId xmlns:a16="http://schemas.microsoft.com/office/drawing/2014/main" id="{DAA57821-26EA-4DD7-A926-C6CDAAB42761}"/>
              </a:ext>
            </a:extLst>
          </p:cNvPr>
          <p:cNvSpPr>
            <a:spLocks noGrp="1"/>
          </p:cNvSpPr>
          <p:nvPr>
            <p:ph idx="1"/>
          </p:nvPr>
        </p:nvSpPr>
        <p:spPr>
          <a:xfrm>
            <a:off x="1104294" y="2027751"/>
            <a:ext cx="4356940" cy="4377531"/>
          </a:xfrm>
        </p:spPr>
        <p:txBody>
          <a:bodyPr>
            <a:normAutofit lnSpcReduction="10000"/>
          </a:bodyPr>
          <a:lstStyle/>
          <a:p>
            <a:r>
              <a:rPr lang="fr-FR" dirty="0"/>
              <a:t>De mieux connaître le passé d'une ville, c'est-à-dire sa raison d'être, son fonctionnement, son développement dans le temps et dans l'espace, l'identité de ses citoyens et de ses visiteurs ainsi que la nature des activités qui s'y sont déroulées.</a:t>
            </a:r>
          </a:p>
          <a:p>
            <a:r>
              <a:rPr lang="fr-FR" dirty="0"/>
              <a:t>D'assurer la survie des témoins matériels de l'histoire de la ville et leur intégration dans le tissu urbain d'aujourd'hui et de demain. </a:t>
            </a:r>
            <a:endParaRPr lang="en-CA" dirty="0"/>
          </a:p>
        </p:txBody>
      </p:sp>
      <p:pic>
        <p:nvPicPr>
          <p:cNvPr id="3074" name="Picture 2" descr="Create With Mom: Pointe-à-Callière Montreal Museum of Archaeology and  History">
            <a:extLst>
              <a:ext uri="{FF2B5EF4-FFF2-40B4-BE49-F238E27FC236}">
                <a16:creationId xmlns:a16="http://schemas.microsoft.com/office/drawing/2014/main" id="{B07E54DC-5F5C-43BD-AC95-AABE916DA3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581" b="10561"/>
          <a:stretch/>
        </p:blipFill>
        <p:spPr bwMode="auto">
          <a:xfrm>
            <a:off x="7558184" y="1376558"/>
            <a:ext cx="3987705" cy="26076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roquois village dug up downtown on Peel Street | The Eastern Door">
            <a:extLst>
              <a:ext uri="{FF2B5EF4-FFF2-40B4-BE49-F238E27FC236}">
                <a16:creationId xmlns:a16="http://schemas.microsoft.com/office/drawing/2014/main" id="{18C2FF5E-B406-4D1F-959D-B31907476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3707" y="4216516"/>
            <a:ext cx="3875013" cy="2078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109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245C-B36F-489C-A500-81A9816C9D99}"/>
              </a:ext>
            </a:extLst>
          </p:cNvPr>
          <p:cNvSpPr>
            <a:spLocks noGrp="1"/>
          </p:cNvSpPr>
          <p:nvPr>
            <p:ph type="title"/>
          </p:nvPr>
        </p:nvSpPr>
        <p:spPr/>
        <p:txBody>
          <a:bodyPr/>
          <a:lstStyle/>
          <a:p>
            <a:r>
              <a:rPr lang="fr-FR" b="0" i="0" dirty="0">
                <a:effectLst/>
                <a:latin typeface="arial" panose="020B0604020202020204" pitchFamily="34" charset="0"/>
              </a:rPr>
              <a:t>Stratigraphie</a:t>
            </a:r>
            <a:endParaRPr lang="en-CA" dirty="0"/>
          </a:p>
        </p:txBody>
      </p:sp>
      <p:sp>
        <p:nvSpPr>
          <p:cNvPr id="3" name="Content Placeholder 2">
            <a:extLst>
              <a:ext uri="{FF2B5EF4-FFF2-40B4-BE49-F238E27FC236}">
                <a16:creationId xmlns:a16="http://schemas.microsoft.com/office/drawing/2014/main" id="{11F0517E-EE80-4AF4-B5C0-0D336FABD2EE}"/>
              </a:ext>
            </a:extLst>
          </p:cNvPr>
          <p:cNvSpPr>
            <a:spLocks noGrp="1"/>
          </p:cNvSpPr>
          <p:nvPr>
            <p:ph idx="1"/>
          </p:nvPr>
        </p:nvSpPr>
        <p:spPr/>
        <p:txBody>
          <a:bodyPr/>
          <a:lstStyle/>
          <a:p>
            <a:r>
              <a:rPr lang="fr-FR" b="0" i="0" dirty="0">
                <a:effectLst/>
                <a:latin typeface="arial" panose="020B0604020202020204" pitchFamily="34" charset="0"/>
              </a:rPr>
              <a:t>La stratification des gisements dans les sites archéologiques. Les vestiges culturels et les sédiments naturels s'enfouissent au fil du temps, formant des strates.</a:t>
            </a:r>
            <a:endParaRPr lang="en-CA" dirty="0"/>
          </a:p>
        </p:txBody>
      </p:sp>
      <p:pic>
        <p:nvPicPr>
          <p:cNvPr id="7170" name="Picture 2">
            <a:extLst>
              <a:ext uri="{FF2B5EF4-FFF2-40B4-BE49-F238E27FC236}">
                <a16:creationId xmlns:a16="http://schemas.microsoft.com/office/drawing/2014/main" id="{7A4933D7-3031-4C80-8310-64E6E033C4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3911" y="2857499"/>
            <a:ext cx="3729135" cy="27968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C62B2BE-9D4F-4F32-B28D-EB08A67479E5}"/>
              </a:ext>
            </a:extLst>
          </p:cNvPr>
          <p:cNvSpPr txBox="1"/>
          <p:nvPr/>
        </p:nvSpPr>
        <p:spPr>
          <a:xfrm>
            <a:off x="7890310" y="5669354"/>
            <a:ext cx="1099686" cy="369332"/>
          </a:xfrm>
          <a:prstGeom prst="rect">
            <a:avLst/>
          </a:prstGeom>
          <a:noFill/>
        </p:spPr>
        <p:txBody>
          <a:bodyPr wrap="square">
            <a:spAutoFit/>
          </a:bodyPr>
          <a:lstStyle/>
          <a:p>
            <a:r>
              <a:rPr lang="en-US" b="0" i="0" dirty="0">
                <a:effectLst/>
                <a:latin typeface="Source Sans Pro" panose="020B0503030403020204" pitchFamily="34" charset="0"/>
              </a:rPr>
              <a:t>La  Crypt</a:t>
            </a:r>
            <a:endParaRPr lang="en-CA" dirty="0"/>
          </a:p>
        </p:txBody>
      </p:sp>
    </p:spTree>
    <p:extLst>
      <p:ext uri="{BB962C8B-B14F-4D97-AF65-F5344CB8AC3E}">
        <p14:creationId xmlns:p14="http://schemas.microsoft.com/office/powerpoint/2010/main" val="298446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9787B81-C7DF-412B-A405-EF4454012D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Histoire Canada - Histoire Canada">
            <a:extLst>
              <a:ext uri="{FF2B5EF4-FFF2-40B4-BE49-F238E27FC236}">
                <a16:creationId xmlns:a16="http://schemas.microsoft.com/office/drawing/2014/main" id="{098030AD-65B0-4AA8-92C6-C8585C63F375}"/>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15413"/>
          <a:stretch/>
        </p:blipFill>
        <p:spPr bwMode="auto">
          <a:xfrm>
            <a:off x="20" y="-1"/>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6636096-FA57-4173-A3C7-95B9C4030685}"/>
              </a:ext>
            </a:extLst>
          </p:cNvPr>
          <p:cNvSpPr>
            <a:spLocks noGrp="1"/>
          </p:cNvSpPr>
          <p:nvPr>
            <p:ph type="title"/>
          </p:nvPr>
        </p:nvSpPr>
        <p:spPr>
          <a:xfrm>
            <a:off x="646111" y="452718"/>
            <a:ext cx="9404723" cy="1400530"/>
          </a:xfrm>
        </p:spPr>
        <p:txBody>
          <a:bodyPr>
            <a:normAutofit/>
          </a:bodyPr>
          <a:lstStyle/>
          <a:p>
            <a:r>
              <a:rPr lang="en-CA" dirty="0"/>
              <a:t>Sites Archeologic par époques</a:t>
            </a:r>
          </a:p>
        </p:txBody>
      </p:sp>
      <p:graphicFrame>
        <p:nvGraphicFramePr>
          <p:cNvPr id="5" name="Content Placeholder 2">
            <a:extLst>
              <a:ext uri="{FF2B5EF4-FFF2-40B4-BE49-F238E27FC236}">
                <a16:creationId xmlns:a16="http://schemas.microsoft.com/office/drawing/2014/main" id="{C64595EB-7182-42EB-9073-DDC7AE4375C0}"/>
              </a:ext>
            </a:extLst>
          </p:cNvPr>
          <p:cNvGraphicFramePr>
            <a:graphicFrameLocks noGrp="1"/>
          </p:cNvGraphicFramePr>
          <p:nvPr>
            <p:ph idx="1"/>
            <p:extLst>
              <p:ext uri="{D42A27DB-BD31-4B8C-83A1-F6EECF244321}">
                <p14:modId xmlns:p14="http://schemas.microsoft.com/office/powerpoint/2010/main" val="3018813758"/>
              </p:ext>
            </p:extLst>
          </p:nvPr>
        </p:nvGraphicFramePr>
        <p:xfrm>
          <a:off x="1103312" y="2052918"/>
          <a:ext cx="8946541" cy="4195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0308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7065A41E-0300-4DB6-A47D-17074D3A0CA3}"/>
              </a:ext>
            </a:extLst>
          </p:cNvPr>
          <p:cNvSpPr>
            <a:spLocks noGrp="1"/>
          </p:cNvSpPr>
          <p:nvPr>
            <p:ph type="title"/>
          </p:nvPr>
        </p:nvSpPr>
        <p:spPr>
          <a:xfrm>
            <a:off x="648930" y="629266"/>
            <a:ext cx="6188190" cy="1622321"/>
          </a:xfrm>
        </p:spPr>
        <p:txBody>
          <a:bodyPr>
            <a:normAutofit/>
          </a:bodyPr>
          <a:lstStyle/>
          <a:p>
            <a:r>
              <a:rPr lang="fr-CA" b="0" i="0" noProof="0" dirty="0">
                <a:solidFill>
                  <a:srgbClr val="EBEBEB"/>
                </a:solidFill>
              </a:rPr>
              <a:t>Époque</a:t>
            </a:r>
            <a:r>
              <a:rPr lang="en-CA" b="0" i="0" dirty="0">
                <a:solidFill>
                  <a:srgbClr val="EBEBEB"/>
                </a:solidFill>
              </a:rPr>
              <a:t> </a:t>
            </a:r>
            <a:r>
              <a:rPr lang="en-CA" b="0" i="0" dirty="0" err="1">
                <a:solidFill>
                  <a:srgbClr val="EBEBEB"/>
                </a:solidFill>
              </a:rPr>
              <a:t>Iroquoienne</a:t>
            </a:r>
            <a:br>
              <a:rPr lang="en-US" dirty="0">
                <a:solidFill>
                  <a:srgbClr val="EBEBEB"/>
                </a:solidFill>
              </a:rPr>
            </a:br>
            <a:endParaRPr lang="en-CA" dirty="0">
              <a:solidFill>
                <a:srgbClr val="EBEBEB"/>
              </a:solidFill>
            </a:endParaRPr>
          </a:p>
        </p:txBody>
      </p:sp>
      <p:sp>
        <p:nvSpPr>
          <p:cNvPr id="3" name="Content Placeholder 2">
            <a:extLst>
              <a:ext uri="{FF2B5EF4-FFF2-40B4-BE49-F238E27FC236}">
                <a16:creationId xmlns:a16="http://schemas.microsoft.com/office/drawing/2014/main" id="{8CA4C4CC-D4AA-4661-BC71-98BF7BEEBA4F}"/>
              </a:ext>
            </a:extLst>
          </p:cNvPr>
          <p:cNvSpPr>
            <a:spLocks noGrp="1"/>
          </p:cNvSpPr>
          <p:nvPr>
            <p:ph idx="1"/>
          </p:nvPr>
        </p:nvSpPr>
        <p:spPr>
          <a:xfrm>
            <a:off x="648930" y="2438400"/>
            <a:ext cx="6188189" cy="3785419"/>
          </a:xfrm>
        </p:spPr>
        <p:txBody>
          <a:bodyPr>
            <a:normAutofit/>
          </a:bodyPr>
          <a:lstStyle/>
          <a:p>
            <a:r>
              <a:rPr lang="en-CA" dirty="0">
                <a:solidFill>
                  <a:srgbClr val="FFFFFF"/>
                </a:solidFill>
              </a:rPr>
              <a:t>Premiers contacts</a:t>
            </a:r>
          </a:p>
          <a:p>
            <a:r>
              <a:rPr lang="en-CA" dirty="0" err="1">
                <a:solidFill>
                  <a:srgbClr val="FFFFFF"/>
                </a:solidFill>
              </a:rPr>
              <a:t>Hochalaga</a:t>
            </a:r>
            <a:endParaRPr lang="en-CA" dirty="0">
              <a:solidFill>
                <a:srgbClr val="FFFFFF"/>
              </a:solidFill>
            </a:endParaRPr>
          </a:p>
          <a:p>
            <a:r>
              <a:rPr lang="en-CA" dirty="0" err="1">
                <a:solidFill>
                  <a:srgbClr val="FFFFFF"/>
                </a:solidFill>
              </a:rPr>
              <a:t>Rélations</a:t>
            </a:r>
            <a:r>
              <a:rPr lang="en-CA" dirty="0">
                <a:solidFill>
                  <a:srgbClr val="FFFFFF"/>
                </a:solidFill>
              </a:rPr>
              <a:t> entre deux peoples</a:t>
            </a:r>
          </a:p>
          <a:p>
            <a:r>
              <a:rPr lang="en-CA" dirty="0" err="1">
                <a:solidFill>
                  <a:srgbClr val="FFFFFF"/>
                </a:solidFill>
              </a:rPr>
              <a:t>Temoins</a:t>
            </a:r>
            <a:r>
              <a:rPr lang="en-CA" dirty="0">
                <a:solidFill>
                  <a:srgbClr val="FFFFFF"/>
                </a:solidFill>
              </a:rPr>
              <a:t> </a:t>
            </a:r>
            <a:r>
              <a:rPr lang="en-CA" dirty="0" err="1">
                <a:solidFill>
                  <a:srgbClr val="FFFFFF"/>
                </a:solidFill>
              </a:rPr>
              <a:t>culturels</a:t>
            </a:r>
            <a:r>
              <a:rPr lang="en-CA" dirty="0">
                <a:solidFill>
                  <a:srgbClr val="FFFFFF"/>
                </a:solidFill>
              </a:rPr>
              <a:t> (artefacts/</a:t>
            </a:r>
            <a:r>
              <a:rPr lang="en-CA" dirty="0" err="1">
                <a:solidFill>
                  <a:srgbClr val="FFFFFF"/>
                </a:solidFill>
              </a:rPr>
              <a:t>écofacts</a:t>
            </a:r>
            <a:r>
              <a:rPr lang="en-CA" dirty="0">
                <a:solidFill>
                  <a:srgbClr val="FFFFFF"/>
                </a:solidFill>
              </a:rPr>
              <a:t>)</a:t>
            </a:r>
          </a:p>
        </p:txBody>
      </p:sp>
      <p:sp>
        <p:nvSpPr>
          <p:cNvPr id="14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0486" name="Picture 6" descr="Hochelaga (village) - Wikipedia">
            <a:extLst>
              <a:ext uri="{FF2B5EF4-FFF2-40B4-BE49-F238E27FC236}">
                <a16:creationId xmlns:a16="http://schemas.microsoft.com/office/drawing/2014/main" id="{B898A8A0-2A3F-4CCD-9FB8-AA8E7127A9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7241"/>
          <a:stretch/>
        </p:blipFill>
        <p:spPr bwMode="auto">
          <a:xfrm>
            <a:off x="7230352" y="2"/>
            <a:ext cx="4962068" cy="3428999"/>
          </a:xfrm>
          <a:custGeom>
            <a:avLst/>
            <a:gdLst/>
            <a:ahLst/>
            <a:cxnLst/>
            <a:rect l="l" t="t" r="r" b="b"/>
            <a:pathLst>
              <a:path w="4962068" h="3428999">
                <a:moveTo>
                  <a:pt x="0" y="0"/>
                </a:moveTo>
                <a:lnTo>
                  <a:pt x="1343538" y="0"/>
                </a:lnTo>
                <a:lnTo>
                  <a:pt x="1343538" y="1"/>
                </a:lnTo>
                <a:lnTo>
                  <a:pt x="4962068" y="1"/>
                </a:lnTo>
                <a:lnTo>
                  <a:pt x="4962067" y="3428999"/>
                </a:lnTo>
                <a:lnTo>
                  <a:pt x="250957" y="3428999"/>
                </a:lnTo>
                <a:lnTo>
                  <a:pt x="250957" y="3343961"/>
                </a:lnTo>
                <a:lnTo>
                  <a:pt x="251965" y="3201315"/>
                </a:lnTo>
                <a:lnTo>
                  <a:pt x="250957" y="3057297"/>
                </a:lnTo>
                <a:lnTo>
                  <a:pt x="248940" y="2911221"/>
                </a:lnTo>
                <a:lnTo>
                  <a:pt x="247091" y="2765146"/>
                </a:lnTo>
                <a:lnTo>
                  <a:pt x="243057" y="2617013"/>
                </a:lnTo>
                <a:lnTo>
                  <a:pt x="238855" y="2467509"/>
                </a:lnTo>
                <a:lnTo>
                  <a:pt x="233980" y="2318004"/>
                </a:lnTo>
                <a:lnTo>
                  <a:pt x="227089" y="2167128"/>
                </a:lnTo>
                <a:lnTo>
                  <a:pt x="218852" y="2014881"/>
                </a:lnTo>
                <a:lnTo>
                  <a:pt x="210952" y="1861947"/>
                </a:lnTo>
                <a:lnTo>
                  <a:pt x="200867" y="1709014"/>
                </a:lnTo>
                <a:lnTo>
                  <a:pt x="188764" y="1554023"/>
                </a:lnTo>
                <a:lnTo>
                  <a:pt x="176662" y="1401090"/>
                </a:lnTo>
                <a:lnTo>
                  <a:pt x="162710" y="1245413"/>
                </a:lnTo>
                <a:lnTo>
                  <a:pt x="147414" y="1089051"/>
                </a:lnTo>
                <a:lnTo>
                  <a:pt x="131278" y="934746"/>
                </a:lnTo>
                <a:lnTo>
                  <a:pt x="112452" y="778383"/>
                </a:lnTo>
                <a:lnTo>
                  <a:pt x="92281" y="622707"/>
                </a:lnTo>
                <a:lnTo>
                  <a:pt x="72278" y="466344"/>
                </a:lnTo>
                <a:lnTo>
                  <a:pt x="48914" y="310668"/>
                </a:lnTo>
                <a:lnTo>
                  <a:pt x="25045" y="155677"/>
                </a:lnTo>
                <a:close/>
              </a:path>
            </a:pathLst>
          </a:custGeom>
          <a:noFill/>
          <a:extLst>
            <a:ext uri="{909E8E84-426E-40DD-AFC4-6F175D3DCCD1}">
              <a14:hiddenFill xmlns:a14="http://schemas.microsoft.com/office/drawing/2010/main">
                <a:solidFill>
                  <a:srgbClr val="FFFFFF"/>
                </a:solidFill>
              </a14:hiddenFill>
            </a:ext>
          </a:extLst>
        </p:spPr>
      </p:pic>
      <p:pic>
        <p:nvPicPr>
          <p:cNvPr id="20482" name="Picture 2" descr="Histoire Canada - Histoire Canada">
            <a:extLst>
              <a:ext uri="{FF2B5EF4-FFF2-40B4-BE49-F238E27FC236}">
                <a16:creationId xmlns:a16="http://schemas.microsoft.com/office/drawing/2014/main" id="{65B7B574-CBE3-41CC-94D0-F78DD5BC74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746"/>
          <a:stretch/>
        </p:blipFill>
        <p:spPr bwMode="auto">
          <a:xfrm>
            <a:off x="7228756" y="3428997"/>
            <a:ext cx="4963244" cy="3429002"/>
          </a:xfrm>
          <a:custGeom>
            <a:avLst/>
            <a:gdLst/>
            <a:ahLst/>
            <a:cxnLst/>
            <a:rect l="l" t="t" r="r" b="b"/>
            <a:pathLst>
              <a:path w="4963244" h="3429002">
                <a:moveTo>
                  <a:pt x="252134" y="0"/>
                </a:moveTo>
                <a:lnTo>
                  <a:pt x="4963244" y="0"/>
                </a:lnTo>
                <a:lnTo>
                  <a:pt x="4963244" y="3429002"/>
                </a:lnTo>
                <a:lnTo>
                  <a:pt x="900697" y="3429002"/>
                </a:lnTo>
                <a:lnTo>
                  <a:pt x="900697" y="3429001"/>
                </a:lnTo>
                <a:lnTo>
                  <a:pt x="0" y="3429001"/>
                </a:lnTo>
                <a:lnTo>
                  <a:pt x="5883" y="3388539"/>
                </a:lnTo>
                <a:lnTo>
                  <a:pt x="23196" y="3269895"/>
                </a:lnTo>
                <a:lnTo>
                  <a:pt x="35299" y="3183484"/>
                </a:lnTo>
                <a:lnTo>
                  <a:pt x="48073" y="3080614"/>
                </a:lnTo>
                <a:lnTo>
                  <a:pt x="63369" y="2958542"/>
                </a:lnTo>
                <a:lnTo>
                  <a:pt x="79506" y="2823439"/>
                </a:lnTo>
                <a:lnTo>
                  <a:pt x="96483" y="2671192"/>
                </a:lnTo>
                <a:lnTo>
                  <a:pt x="114469" y="2505228"/>
                </a:lnTo>
                <a:lnTo>
                  <a:pt x="132454" y="2324863"/>
                </a:lnTo>
                <a:lnTo>
                  <a:pt x="150776" y="2132839"/>
                </a:lnTo>
                <a:lnTo>
                  <a:pt x="167753" y="1925727"/>
                </a:lnTo>
                <a:lnTo>
                  <a:pt x="184058" y="1709014"/>
                </a:lnTo>
                <a:lnTo>
                  <a:pt x="198849" y="1479957"/>
                </a:lnTo>
                <a:lnTo>
                  <a:pt x="212969" y="1241299"/>
                </a:lnTo>
                <a:lnTo>
                  <a:pt x="226248" y="992353"/>
                </a:lnTo>
                <a:lnTo>
                  <a:pt x="230955" y="864794"/>
                </a:lnTo>
                <a:lnTo>
                  <a:pt x="236165" y="734493"/>
                </a:lnTo>
                <a:lnTo>
                  <a:pt x="241040" y="602134"/>
                </a:lnTo>
                <a:lnTo>
                  <a:pt x="244234" y="469088"/>
                </a:lnTo>
                <a:lnTo>
                  <a:pt x="247091" y="333300"/>
                </a:lnTo>
                <a:lnTo>
                  <a:pt x="250117" y="196140"/>
                </a:lnTo>
                <a:lnTo>
                  <a:pt x="252134" y="5623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46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45D72F66-3C54-461E-8971-FF6163F866BF}"/>
              </a:ext>
            </a:extLst>
          </p:cNvPr>
          <p:cNvSpPr>
            <a:spLocks noGrp="1"/>
          </p:cNvSpPr>
          <p:nvPr>
            <p:ph type="title"/>
          </p:nvPr>
        </p:nvSpPr>
        <p:spPr>
          <a:xfrm>
            <a:off x="648930" y="629266"/>
            <a:ext cx="6188190" cy="1622321"/>
          </a:xfrm>
        </p:spPr>
        <p:txBody>
          <a:bodyPr>
            <a:normAutofit/>
          </a:bodyPr>
          <a:lstStyle/>
          <a:p>
            <a:r>
              <a:rPr lang="fr-CA" b="0" i="0" noProof="0">
                <a:solidFill>
                  <a:srgbClr val="EBEBEB"/>
                </a:solidFill>
              </a:rPr>
              <a:t>Époque</a:t>
            </a:r>
            <a:r>
              <a:rPr lang="en-CA" b="0" i="0">
                <a:solidFill>
                  <a:srgbClr val="EBEBEB"/>
                </a:solidFill>
              </a:rPr>
              <a:t> </a:t>
            </a:r>
            <a:r>
              <a:rPr lang="fr-CA" b="0" i="0">
                <a:solidFill>
                  <a:srgbClr val="EBEBEB"/>
                </a:solidFill>
              </a:rPr>
              <a:t>Française</a:t>
            </a:r>
            <a:br>
              <a:rPr lang="en-US">
                <a:solidFill>
                  <a:srgbClr val="EBEBEB"/>
                </a:solidFill>
              </a:rPr>
            </a:br>
            <a:endParaRPr lang="en-CA">
              <a:solidFill>
                <a:srgbClr val="EBEBEB"/>
              </a:solidFill>
            </a:endParaRPr>
          </a:p>
        </p:txBody>
      </p:sp>
      <p:sp>
        <p:nvSpPr>
          <p:cNvPr id="3" name="Content Placeholder 2">
            <a:extLst>
              <a:ext uri="{FF2B5EF4-FFF2-40B4-BE49-F238E27FC236}">
                <a16:creationId xmlns:a16="http://schemas.microsoft.com/office/drawing/2014/main" id="{55970DC8-B7F4-4366-B255-47C878AEFB7E}"/>
              </a:ext>
            </a:extLst>
          </p:cNvPr>
          <p:cNvSpPr>
            <a:spLocks noGrp="1"/>
          </p:cNvSpPr>
          <p:nvPr>
            <p:ph idx="1"/>
          </p:nvPr>
        </p:nvSpPr>
        <p:spPr>
          <a:xfrm>
            <a:off x="648930" y="2438400"/>
            <a:ext cx="6188189" cy="3785419"/>
          </a:xfrm>
        </p:spPr>
        <p:txBody>
          <a:bodyPr>
            <a:normAutofit/>
          </a:bodyPr>
          <a:lstStyle/>
          <a:p>
            <a:endParaRPr lang="en-CA">
              <a:solidFill>
                <a:srgbClr val="FFFFFF"/>
              </a:solidFill>
            </a:endParaRPr>
          </a:p>
        </p:txBody>
      </p:sp>
      <p:sp>
        <p:nvSpPr>
          <p:cNvPr id="22536"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2532" name="Picture 4" descr="La Grande Paix de Montréal - Pointe-à-Callière | Cité d'archéologie et  d'histoire de Montréal">
            <a:extLst>
              <a:ext uri="{FF2B5EF4-FFF2-40B4-BE49-F238E27FC236}">
                <a16:creationId xmlns:a16="http://schemas.microsoft.com/office/drawing/2014/main" id="{CC330310-EEC9-43D8-8D41-EE9FCDC69B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326" r="3" b="14020"/>
          <a:stretch/>
        </p:blipFill>
        <p:spPr bwMode="auto">
          <a:xfrm>
            <a:off x="7230352" y="2"/>
            <a:ext cx="4962068" cy="3428999"/>
          </a:xfrm>
          <a:custGeom>
            <a:avLst/>
            <a:gdLst/>
            <a:ahLst/>
            <a:cxnLst/>
            <a:rect l="l" t="t" r="r" b="b"/>
            <a:pathLst>
              <a:path w="4962068" h="3428999">
                <a:moveTo>
                  <a:pt x="0" y="0"/>
                </a:moveTo>
                <a:lnTo>
                  <a:pt x="1343538" y="0"/>
                </a:lnTo>
                <a:lnTo>
                  <a:pt x="1343538" y="1"/>
                </a:lnTo>
                <a:lnTo>
                  <a:pt x="4962068" y="1"/>
                </a:lnTo>
                <a:lnTo>
                  <a:pt x="4962067" y="3428999"/>
                </a:lnTo>
                <a:lnTo>
                  <a:pt x="250957" y="3428999"/>
                </a:lnTo>
                <a:lnTo>
                  <a:pt x="250957" y="3343961"/>
                </a:lnTo>
                <a:lnTo>
                  <a:pt x="251965" y="3201315"/>
                </a:lnTo>
                <a:lnTo>
                  <a:pt x="250957" y="3057297"/>
                </a:lnTo>
                <a:lnTo>
                  <a:pt x="248940" y="2911221"/>
                </a:lnTo>
                <a:lnTo>
                  <a:pt x="247091" y="2765146"/>
                </a:lnTo>
                <a:lnTo>
                  <a:pt x="243057" y="2617013"/>
                </a:lnTo>
                <a:lnTo>
                  <a:pt x="238855" y="2467509"/>
                </a:lnTo>
                <a:lnTo>
                  <a:pt x="233980" y="2318004"/>
                </a:lnTo>
                <a:lnTo>
                  <a:pt x="227089" y="2167128"/>
                </a:lnTo>
                <a:lnTo>
                  <a:pt x="218852" y="2014881"/>
                </a:lnTo>
                <a:lnTo>
                  <a:pt x="210952" y="1861947"/>
                </a:lnTo>
                <a:lnTo>
                  <a:pt x="200867" y="1709014"/>
                </a:lnTo>
                <a:lnTo>
                  <a:pt x="188764" y="1554023"/>
                </a:lnTo>
                <a:lnTo>
                  <a:pt x="176662" y="1401090"/>
                </a:lnTo>
                <a:lnTo>
                  <a:pt x="162710" y="1245413"/>
                </a:lnTo>
                <a:lnTo>
                  <a:pt x="147414" y="1089051"/>
                </a:lnTo>
                <a:lnTo>
                  <a:pt x="131278" y="934746"/>
                </a:lnTo>
                <a:lnTo>
                  <a:pt x="112452" y="778383"/>
                </a:lnTo>
                <a:lnTo>
                  <a:pt x="92281" y="622707"/>
                </a:lnTo>
                <a:lnTo>
                  <a:pt x="72278" y="466344"/>
                </a:lnTo>
                <a:lnTo>
                  <a:pt x="48914" y="310668"/>
                </a:lnTo>
                <a:lnTo>
                  <a:pt x="25045" y="155677"/>
                </a:lnTo>
                <a:close/>
              </a:path>
            </a:pathLst>
          </a:custGeom>
          <a:noFill/>
          <a:extLst>
            <a:ext uri="{909E8E84-426E-40DD-AFC4-6F175D3DCCD1}">
              <a14:hiddenFill xmlns:a14="http://schemas.microsoft.com/office/drawing/2010/main">
                <a:solidFill>
                  <a:srgbClr val="FFFFFF"/>
                </a:solidFill>
              </a14:hiddenFill>
            </a:ext>
          </a:extLst>
        </p:spPr>
      </p:pic>
      <p:pic>
        <p:nvPicPr>
          <p:cNvPr id="22530" name="Picture 2" descr="Traite des fourrures au Canada | l'Encyclopédie Canadienne">
            <a:extLst>
              <a:ext uri="{FF2B5EF4-FFF2-40B4-BE49-F238E27FC236}">
                <a16:creationId xmlns:a16="http://schemas.microsoft.com/office/drawing/2014/main" id="{456D76BC-FE88-4885-BD37-7DCF9249FA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27" r="-1" b="6656"/>
          <a:stretch/>
        </p:blipFill>
        <p:spPr bwMode="auto">
          <a:xfrm>
            <a:off x="7228756" y="3428997"/>
            <a:ext cx="4963244" cy="3429002"/>
          </a:xfrm>
          <a:custGeom>
            <a:avLst/>
            <a:gdLst/>
            <a:ahLst/>
            <a:cxnLst/>
            <a:rect l="l" t="t" r="r" b="b"/>
            <a:pathLst>
              <a:path w="4963244" h="3429002">
                <a:moveTo>
                  <a:pt x="252134" y="0"/>
                </a:moveTo>
                <a:lnTo>
                  <a:pt x="4963244" y="0"/>
                </a:lnTo>
                <a:lnTo>
                  <a:pt x="4963244" y="3429002"/>
                </a:lnTo>
                <a:lnTo>
                  <a:pt x="900697" y="3429002"/>
                </a:lnTo>
                <a:lnTo>
                  <a:pt x="900697" y="3429001"/>
                </a:lnTo>
                <a:lnTo>
                  <a:pt x="0" y="3429001"/>
                </a:lnTo>
                <a:lnTo>
                  <a:pt x="5883" y="3388539"/>
                </a:lnTo>
                <a:lnTo>
                  <a:pt x="23196" y="3269895"/>
                </a:lnTo>
                <a:lnTo>
                  <a:pt x="35299" y="3183484"/>
                </a:lnTo>
                <a:lnTo>
                  <a:pt x="48073" y="3080614"/>
                </a:lnTo>
                <a:lnTo>
                  <a:pt x="63369" y="2958542"/>
                </a:lnTo>
                <a:lnTo>
                  <a:pt x="79506" y="2823439"/>
                </a:lnTo>
                <a:lnTo>
                  <a:pt x="96483" y="2671192"/>
                </a:lnTo>
                <a:lnTo>
                  <a:pt x="114469" y="2505228"/>
                </a:lnTo>
                <a:lnTo>
                  <a:pt x="132454" y="2324863"/>
                </a:lnTo>
                <a:lnTo>
                  <a:pt x="150776" y="2132839"/>
                </a:lnTo>
                <a:lnTo>
                  <a:pt x="167753" y="1925727"/>
                </a:lnTo>
                <a:lnTo>
                  <a:pt x="184058" y="1709014"/>
                </a:lnTo>
                <a:lnTo>
                  <a:pt x="198849" y="1479957"/>
                </a:lnTo>
                <a:lnTo>
                  <a:pt x="212969" y="1241299"/>
                </a:lnTo>
                <a:lnTo>
                  <a:pt x="226248" y="992353"/>
                </a:lnTo>
                <a:lnTo>
                  <a:pt x="230955" y="864794"/>
                </a:lnTo>
                <a:lnTo>
                  <a:pt x="236165" y="734493"/>
                </a:lnTo>
                <a:lnTo>
                  <a:pt x="241040" y="602134"/>
                </a:lnTo>
                <a:lnTo>
                  <a:pt x="244234" y="469088"/>
                </a:lnTo>
                <a:lnTo>
                  <a:pt x="247091" y="333300"/>
                </a:lnTo>
                <a:lnTo>
                  <a:pt x="250117" y="196140"/>
                </a:lnTo>
                <a:lnTo>
                  <a:pt x="252134" y="5623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73063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37651BA-F45C-4845-9AB3-E0A65B39F5E1}">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CDB58277-F8DF-46FF-84EC-EF41B835E69F}">
  <ds:schemaRefs>
    <ds:schemaRef ds:uri="http://schemas.microsoft.com/sharepoint/v3/contenttype/forms"/>
  </ds:schemaRefs>
</ds:datastoreItem>
</file>

<file path=customXml/itemProps3.xml><?xml version="1.0" encoding="utf-8"?>
<ds:datastoreItem xmlns:ds="http://schemas.openxmlformats.org/officeDocument/2006/customXml" ds:itemID="{2D276E62-80A3-44DD-9BCC-97ED2B99B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TotalTime>
  <Words>1079</Words>
  <Application>Microsoft Office PowerPoint</Application>
  <PresentationFormat>Widescreen</PresentationFormat>
  <Paragraphs>92</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Arial</vt:lpstr>
      <vt:lpstr>Century Gothic</vt:lpstr>
      <vt:lpstr>inherit</vt:lpstr>
      <vt:lpstr>Source Sans Pro</vt:lpstr>
      <vt:lpstr>Wingdings 3</vt:lpstr>
      <vt:lpstr>Ion</vt:lpstr>
      <vt:lpstr>L’archéologie – par où commencer?</vt:lpstr>
      <vt:lpstr>L’archéologue et son métier  Comment procéder aux fouilles  C’est quoi d’être archéologue? </vt:lpstr>
      <vt:lpstr>C’est quoi L'archéologie?</vt:lpstr>
      <vt:lpstr>L'archéologie en ville ? </vt:lpstr>
      <vt:lpstr>Objectifs de l'archéologie urbaine </vt:lpstr>
      <vt:lpstr>Stratigraphie</vt:lpstr>
      <vt:lpstr>Sites Archeologic par époques</vt:lpstr>
      <vt:lpstr>Époque Iroquoienne </vt:lpstr>
      <vt:lpstr>Époque Française </vt:lpstr>
      <vt:lpstr>Époque Britannique </vt:lpstr>
      <vt:lpstr>Ecofacts</vt:lpstr>
      <vt:lpstr>Artefacts</vt:lpstr>
      <vt:lpstr>Vestiges</vt:lpstr>
      <vt:lpstr>Arpentage du transit</vt:lpstr>
      <vt:lpstr>Ficelle et enjeux</vt:lpstr>
      <vt:lpstr>Pelles</vt:lpstr>
      <vt:lpstr> Truelle de maçon et petite pioche</vt:lpstr>
      <vt:lpstr>Tondeuses de jardin et petites scies </vt:lpstr>
      <vt:lpstr>Pinceaux</vt:lpstr>
      <vt:lpstr>Sacs en papier et en plastique </vt:lpstr>
      <vt:lpstr>Godets, poubelles, brouettes</vt:lpstr>
      <vt:lpstr>Écrans Shaker </vt:lpstr>
      <vt:lpstr>Caméra</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L’archéologie – par où commencer?</dc:title>
  <dc:creator>Cynthia Cousineau</dc:creator>
  <cp:lastModifiedBy>Cynthia Cousineau</cp:lastModifiedBy>
  <cp:revision>3</cp:revision>
  <dcterms:created xsi:type="dcterms:W3CDTF">2020-10-08T23:54:02Z</dcterms:created>
  <dcterms:modified xsi:type="dcterms:W3CDTF">2020-10-09T16:05:03Z</dcterms:modified>
</cp:coreProperties>
</file>