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handoutMasterIdLst>
    <p:handoutMasterId r:id="rId34"/>
  </p:handoutMasterIdLst>
  <p:sldIdLst>
    <p:sldId id="256" r:id="rId2"/>
    <p:sldId id="279" r:id="rId3"/>
    <p:sldId id="262" r:id="rId4"/>
    <p:sldId id="284" r:id="rId5"/>
    <p:sldId id="285" r:id="rId6"/>
    <p:sldId id="265" r:id="rId7"/>
    <p:sldId id="257" r:id="rId8"/>
    <p:sldId id="263" r:id="rId9"/>
    <p:sldId id="264" r:id="rId10"/>
    <p:sldId id="266" r:id="rId11"/>
    <p:sldId id="286" r:id="rId12"/>
    <p:sldId id="260" r:id="rId13"/>
    <p:sldId id="270" r:id="rId14"/>
    <p:sldId id="287" r:id="rId15"/>
    <p:sldId id="267" r:id="rId16"/>
    <p:sldId id="269" r:id="rId17"/>
    <p:sldId id="259" r:id="rId18"/>
    <p:sldId id="280" r:id="rId19"/>
    <p:sldId id="289" r:id="rId20"/>
    <p:sldId id="271" r:id="rId21"/>
    <p:sldId id="272" r:id="rId22"/>
    <p:sldId id="288" r:id="rId23"/>
    <p:sldId id="268" r:id="rId24"/>
    <p:sldId id="283" r:id="rId25"/>
    <p:sldId id="261" r:id="rId26"/>
    <p:sldId id="276" r:id="rId27"/>
    <p:sldId id="277" r:id="rId28"/>
    <p:sldId id="274" r:id="rId29"/>
    <p:sldId id="275" r:id="rId30"/>
    <p:sldId id="281" r:id="rId31"/>
    <p:sldId id="278" r:id="rId32"/>
  </p:sldIdLst>
  <p:sldSz cx="9144000" cy="6858000" type="screen4x3"/>
  <p:notesSz cx="9296400" cy="688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108" y="-3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sz="quarter" idx="1"/>
          </p:nvPr>
        </p:nvSpPr>
        <p:spPr>
          <a:xfrm>
            <a:off x="5265809" y="0"/>
            <a:ext cx="4028440" cy="344091"/>
          </a:xfrm>
          <a:prstGeom prst="rect">
            <a:avLst/>
          </a:prstGeom>
        </p:spPr>
        <p:txBody>
          <a:bodyPr vert="horz" lIns="92446" tIns="46223" rIns="92446" bIns="46223" rtlCol="0"/>
          <a:lstStyle>
            <a:lvl1pPr algn="r">
              <a:defRPr sz="1200"/>
            </a:lvl1pPr>
          </a:lstStyle>
          <a:p>
            <a:fld id="{BCE601E9-7D93-4B66-8A91-30973D7BEEA9}" type="datetimeFigureOut">
              <a:rPr lang="en-CA" smtClean="0"/>
              <a:t>2014-02-23</a:t>
            </a:fld>
            <a:endParaRPr lang="en-CA"/>
          </a:p>
        </p:txBody>
      </p:sp>
      <p:sp>
        <p:nvSpPr>
          <p:cNvPr id="4" name="Footer Placeholder 3"/>
          <p:cNvSpPr>
            <a:spLocks noGrp="1"/>
          </p:cNvSpPr>
          <p:nvPr>
            <p:ph type="ftr" sz="quarter" idx="2"/>
          </p:nvPr>
        </p:nvSpPr>
        <p:spPr>
          <a:xfrm>
            <a:off x="0" y="6536528"/>
            <a:ext cx="4028440" cy="344091"/>
          </a:xfrm>
          <a:prstGeom prst="rect">
            <a:avLst/>
          </a:prstGeom>
        </p:spPr>
        <p:txBody>
          <a:bodyPr vert="horz" lIns="92446" tIns="46223" rIns="92446" bIns="46223" rtlCol="0" anchor="b"/>
          <a:lstStyle>
            <a:lvl1pPr algn="l">
              <a:defRPr sz="1200"/>
            </a:lvl1pPr>
          </a:lstStyle>
          <a:p>
            <a:endParaRPr lang="en-CA"/>
          </a:p>
        </p:txBody>
      </p:sp>
      <p:sp>
        <p:nvSpPr>
          <p:cNvPr id="5" name="Slide Number Placeholder 4"/>
          <p:cNvSpPr>
            <a:spLocks noGrp="1"/>
          </p:cNvSpPr>
          <p:nvPr>
            <p:ph type="sldNum" sz="quarter" idx="3"/>
          </p:nvPr>
        </p:nvSpPr>
        <p:spPr>
          <a:xfrm>
            <a:off x="5265809" y="6536528"/>
            <a:ext cx="4028440" cy="344091"/>
          </a:xfrm>
          <a:prstGeom prst="rect">
            <a:avLst/>
          </a:prstGeom>
        </p:spPr>
        <p:txBody>
          <a:bodyPr vert="horz" lIns="92446" tIns="46223" rIns="92446" bIns="46223" rtlCol="0" anchor="b"/>
          <a:lstStyle>
            <a:lvl1pPr algn="r">
              <a:defRPr sz="1200"/>
            </a:lvl1pPr>
          </a:lstStyle>
          <a:p>
            <a:fld id="{94876A29-EF09-4F7F-97E4-57054530249A}" type="slidenum">
              <a:rPr lang="en-CA" smtClean="0"/>
              <a:t>‹#›</a:t>
            </a:fld>
            <a:endParaRPr lang="en-CA"/>
          </a:p>
        </p:txBody>
      </p:sp>
    </p:spTree>
    <p:extLst>
      <p:ext uri="{BB962C8B-B14F-4D97-AF65-F5344CB8AC3E}">
        <p14:creationId xmlns:p14="http://schemas.microsoft.com/office/powerpoint/2010/main" val="1214068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idx="1"/>
          </p:nvPr>
        </p:nvSpPr>
        <p:spPr>
          <a:xfrm>
            <a:off x="5265809" y="0"/>
            <a:ext cx="4028440" cy="344091"/>
          </a:xfrm>
          <a:prstGeom prst="rect">
            <a:avLst/>
          </a:prstGeom>
        </p:spPr>
        <p:txBody>
          <a:bodyPr vert="horz" lIns="92446" tIns="46223" rIns="92446" bIns="46223" rtlCol="0"/>
          <a:lstStyle>
            <a:lvl1pPr algn="r">
              <a:defRPr sz="1200"/>
            </a:lvl1pPr>
          </a:lstStyle>
          <a:p>
            <a:fld id="{8AEB3604-06D0-4D26-A1FC-A0AAA8884C4E}" type="datetimeFigureOut">
              <a:rPr lang="en-CA" smtClean="0"/>
              <a:t>2014-02-23</a:t>
            </a:fld>
            <a:endParaRPr lang="en-CA"/>
          </a:p>
        </p:txBody>
      </p:sp>
      <p:sp>
        <p:nvSpPr>
          <p:cNvPr id="4" name="Slide Image Placeholder 3"/>
          <p:cNvSpPr>
            <a:spLocks noGrp="1" noRot="1" noChangeAspect="1"/>
          </p:cNvSpPr>
          <p:nvPr>
            <p:ph type="sldImg" idx="2"/>
          </p:nvPr>
        </p:nvSpPr>
        <p:spPr>
          <a:xfrm>
            <a:off x="2927350" y="515938"/>
            <a:ext cx="3441700" cy="2581275"/>
          </a:xfrm>
          <a:prstGeom prst="rect">
            <a:avLst/>
          </a:prstGeom>
          <a:noFill/>
          <a:ln w="12700">
            <a:solidFill>
              <a:prstClr val="black"/>
            </a:solidFill>
          </a:ln>
        </p:spPr>
        <p:txBody>
          <a:bodyPr vert="horz" lIns="92446" tIns="46223" rIns="92446" bIns="46223" rtlCol="0" anchor="ctr"/>
          <a:lstStyle/>
          <a:p>
            <a:endParaRPr lang="en-CA"/>
          </a:p>
        </p:txBody>
      </p:sp>
      <p:sp>
        <p:nvSpPr>
          <p:cNvPr id="5" name="Notes Placeholder 4"/>
          <p:cNvSpPr>
            <a:spLocks noGrp="1"/>
          </p:cNvSpPr>
          <p:nvPr>
            <p:ph type="body" sz="quarter" idx="3"/>
          </p:nvPr>
        </p:nvSpPr>
        <p:spPr>
          <a:xfrm>
            <a:off x="929640" y="3268861"/>
            <a:ext cx="7437120" cy="3096816"/>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6536528"/>
            <a:ext cx="4028440" cy="344091"/>
          </a:xfrm>
          <a:prstGeom prst="rect">
            <a:avLst/>
          </a:prstGeom>
        </p:spPr>
        <p:txBody>
          <a:bodyPr vert="horz" lIns="92446" tIns="46223" rIns="92446" bIns="46223" rtlCol="0" anchor="b"/>
          <a:lstStyle>
            <a:lvl1pPr algn="l">
              <a:defRPr sz="1200"/>
            </a:lvl1pPr>
          </a:lstStyle>
          <a:p>
            <a:endParaRPr lang="en-CA"/>
          </a:p>
        </p:txBody>
      </p:sp>
      <p:sp>
        <p:nvSpPr>
          <p:cNvPr id="7" name="Slide Number Placeholder 6"/>
          <p:cNvSpPr>
            <a:spLocks noGrp="1"/>
          </p:cNvSpPr>
          <p:nvPr>
            <p:ph type="sldNum" sz="quarter" idx="5"/>
          </p:nvPr>
        </p:nvSpPr>
        <p:spPr>
          <a:xfrm>
            <a:off x="5265809" y="6536528"/>
            <a:ext cx="4028440" cy="344091"/>
          </a:xfrm>
          <a:prstGeom prst="rect">
            <a:avLst/>
          </a:prstGeom>
        </p:spPr>
        <p:txBody>
          <a:bodyPr vert="horz" lIns="92446" tIns="46223" rIns="92446" bIns="46223" rtlCol="0" anchor="b"/>
          <a:lstStyle>
            <a:lvl1pPr algn="r">
              <a:defRPr sz="1200"/>
            </a:lvl1pPr>
          </a:lstStyle>
          <a:p>
            <a:fld id="{051D2B1F-F3FB-4034-A8D6-B2C898B31EFE}" type="slidenum">
              <a:rPr lang="en-CA" smtClean="0"/>
              <a:t>‹#›</a:t>
            </a:fld>
            <a:endParaRPr lang="en-CA"/>
          </a:p>
        </p:txBody>
      </p:sp>
    </p:spTree>
    <p:extLst>
      <p:ext uri="{BB962C8B-B14F-4D97-AF65-F5344CB8AC3E}">
        <p14:creationId xmlns:p14="http://schemas.microsoft.com/office/powerpoint/2010/main" val="256300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Drawing" TargetMode="External"/><Relationship Id="rId7" Type="http://schemas.openxmlformats.org/officeDocument/2006/relationships/hyperlink" Target="http://en.wikipedia.org/wiki/Body_proportion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en.wikipedia.org/wiki/Vitruvius" TargetMode="External"/><Relationship Id="rId5" Type="http://schemas.openxmlformats.org/officeDocument/2006/relationships/hyperlink" Target="http://en.wikipedia.org/wiki/Vitruvian_Man#cite_note-1" TargetMode="External"/><Relationship Id="rId4" Type="http://schemas.openxmlformats.org/officeDocument/2006/relationships/hyperlink" Target="http://en.wikipedia.org/wiki/Leonardo_da_Vinci"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Renaissance Man</a:t>
            </a:r>
            <a:endParaRPr lang="en-CA" dirty="0"/>
          </a:p>
        </p:txBody>
      </p:sp>
      <p:sp>
        <p:nvSpPr>
          <p:cNvPr id="4" name="Slide Number Placeholder 3"/>
          <p:cNvSpPr>
            <a:spLocks noGrp="1"/>
          </p:cNvSpPr>
          <p:nvPr>
            <p:ph type="sldNum" sz="quarter" idx="10"/>
          </p:nvPr>
        </p:nvSpPr>
        <p:spPr/>
        <p:txBody>
          <a:bodyPr/>
          <a:lstStyle/>
          <a:p>
            <a:fld id="{051D2B1F-F3FB-4034-A8D6-B2C898B31EFE}" type="slidenum">
              <a:rPr lang="en-CA" smtClean="0"/>
              <a:t>3</a:t>
            </a:fld>
            <a:endParaRPr lang="en-CA"/>
          </a:p>
        </p:txBody>
      </p:sp>
    </p:spTree>
    <p:extLst>
      <p:ext uri="{BB962C8B-B14F-4D97-AF65-F5344CB8AC3E}">
        <p14:creationId xmlns:p14="http://schemas.microsoft.com/office/powerpoint/2010/main" val="3616795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 It is a half-length portrait of a woman who, along with the composition, background and other details, has been the subject of much speculation and discussion. It is believed that Leonardo da Vinci began painting the Mona Lisa around 1503. It has been on permanent display at the Louvre Museum in Paris for over 200 years</a:t>
            </a:r>
            <a:endParaRPr lang="en-CA" dirty="0"/>
          </a:p>
        </p:txBody>
      </p:sp>
      <p:sp>
        <p:nvSpPr>
          <p:cNvPr id="4" name="Slide Number Placeholder 3"/>
          <p:cNvSpPr>
            <a:spLocks noGrp="1"/>
          </p:cNvSpPr>
          <p:nvPr>
            <p:ph type="sldNum" sz="quarter" idx="10"/>
          </p:nvPr>
        </p:nvSpPr>
        <p:spPr/>
        <p:txBody>
          <a:bodyPr/>
          <a:lstStyle/>
          <a:p>
            <a:fld id="{051D2B1F-F3FB-4034-A8D6-B2C898B31EFE}" type="slidenum">
              <a:rPr lang="en-CA" smtClean="0"/>
              <a:t>7</a:t>
            </a:fld>
            <a:endParaRPr lang="en-CA"/>
          </a:p>
        </p:txBody>
      </p:sp>
    </p:spTree>
    <p:extLst>
      <p:ext uri="{BB962C8B-B14F-4D97-AF65-F5344CB8AC3E}">
        <p14:creationId xmlns:p14="http://schemas.microsoft.com/office/powerpoint/2010/main" val="1548828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a:t>
            </a:r>
            <a:r>
              <a:rPr lang="en-CA" b="1" dirty="0" smtClean="0"/>
              <a:t>Vitruvian Man</a:t>
            </a:r>
            <a:r>
              <a:rPr lang="en-CA" dirty="0" smtClean="0"/>
              <a:t> is a </a:t>
            </a:r>
            <a:r>
              <a:rPr lang="en-CA" dirty="0" smtClean="0">
                <a:hlinkClick r:id="rId3" tooltip="Drawing"/>
              </a:rPr>
              <a:t>drawing</a:t>
            </a:r>
            <a:r>
              <a:rPr lang="en-CA" dirty="0" smtClean="0"/>
              <a:t> created by </a:t>
            </a:r>
            <a:r>
              <a:rPr lang="en-CA" dirty="0" smtClean="0">
                <a:hlinkClick r:id="rId4" tooltip="Leonardo da Vinci"/>
              </a:rPr>
              <a:t>Leonardo da Vinci</a:t>
            </a:r>
            <a:r>
              <a:rPr lang="en-CA" dirty="0" smtClean="0"/>
              <a:t> circa 1490.</a:t>
            </a:r>
          </a:p>
          <a:p>
            <a:r>
              <a:rPr lang="en-CA" baseline="30000" dirty="0" smtClean="0">
                <a:hlinkClick r:id="rId5"/>
              </a:rPr>
              <a:t>[1]</a:t>
            </a:r>
            <a:r>
              <a:rPr lang="en-CA" dirty="0" smtClean="0"/>
              <a:t> It is accompanied by notes based on the work of the architect </a:t>
            </a:r>
            <a:r>
              <a:rPr lang="en-CA" dirty="0" smtClean="0">
                <a:hlinkClick r:id="rId6" tooltip="Vitruvius"/>
              </a:rPr>
              <a:t>Vitruvius</a:t>
            </a:r>
            <a:r>
              <a:rPr lang="en-CA" dirty="0" smtClean="0"/>
              <a:t>. The drawing, which is in pen and ink on paper, depicts a male figure in two superimposed positions with his arms and legs apart and simultaneously inscribed in a circle and </a:t>
            </a:r>
            <a:r>
              <a:rPr lang="en-CA" dirty="0" err="1" smtClean="0"/>
              <a:t>squareon</a:t>
            </a:r>
            <a:r>
              <a:rPr lang="en-CA" dirty="0" smtClean="0"/>
              <a:t> the correlations of ideal </a:t>
            </a:r>
            <a:r>
              <a:rPr lang="en-CA" dirty="0" smtClean="0">
                <a:hlinkClick r:id="rId7" tooltip="Body proportions"/>
              </a:rPr>
              <a:t>human proportions</a:t>
            </a:r>
            <a:r>
              <a:rPr lang="en-CA" dirty="0" smtClean="0"/>
              <a:t> named in honor of the architect.</a:t>
            </a:r>
          </a:p>
          <a:p>
            <a:endParaRPr lang="en-CA" dirty="0"/>
          </a:p>
        </p:txBody>
      </p:sp>
      <p:sp>
        <p:nvSpPr>
          <p:cNvPr id="4" name="Slide Number Placeholder 3"/>
          <p:cNvSpPr>
            <a:spLocks noGrp="1"/>
          </p:cNvSpPr>
          <p:nvPr>
            <p:ph type="sldNum" sz="quarter" idx="10"/>
          </p:nvPr>
        </p:nvSpPr>
        <p:spPr/>
        <p:txBody>
          <a:bodyPr/>
          <a:lstStyle/>
          <a:p>
            <a:fld id="{051D2B1F-F3FB-4034-A8D6-B2C898B31EFE}" type="slidenum">
              <a:rPr lang="en-CA" smtClean="0"/>
              <a:t>8</a:t>
            </a:fld>
            <a:endParaRPr lang="en-CA"/>
          </a:p>
        </p:txBody>
      </p:sp>
    </p:spTree>
    <p:extLst>
      <p:ext uri="{BB962C8B-B14F-4D97-AF65-F5344CB8AC3E}">
        <p14:creationId xmlns:p14="http://schemas.microsoft.com/office/powerpoint/2010/main" val="3006483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CA" dirty="0" smtClean="0"/>
              <a:t>The 'blades' of this helicopter were to have been made out of linen. When turned fast enough, they were intended to produce lift, the aeronautical phenomenon that makes airplanes and helicopters fly. Air pressure would have built up under each blade, forcing the flying machine into the sky.</a:t>
            </a:r>
          </a:p>
          <a:p>
            <a:endParaRPr lang="en-CA" dirty="0"/>
          </a:p>
        </p:txBody>
      </p:sp>
      <p:sp>
        <p:nvSpPr>
          <p:cNvPr id="4" name="Slide Number Placeholder 3"/>
          <p:cNvSpPr>
            <a:spLocks noGrp="1"/>
          </p:cNvSpPr>
          <p:nvPr>
            <p:ph type="sldNum" sz="quarter" idx="10"/>
          </p:nvPr>
        </p:nvSpPr>
        <p:spPr/>
        <p:txBody>
          <a:bodyPr/>
          <a:lstStyle/>
          <a:p>
            <a:fld id="{051D2B1F-F3FB-4034-A8D6-B2C898B31EFE}" type="slidenum">
              <a:rPr lang="en-CA" smtClean="0"/>
              <a:t>12</a:t>
            </a:fld>
            <a:endParaRPr lang="en-CA"/>
          </a:p>
        </p:txBody>
      </p:sp>
    </p:spTree>
    <p:extLst>
      <p:ext uri="{BB962C8B-B14F-4D97-AF65-F5344CB8AC3E}">
        <p14:creationId xmlns:p14="http://schemas.microsoft.com/office/powerpoint/2010/main" val="1004305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CA" dirty="0" smtClean="0"/>
              <a:t>-The leather diving suit was equipped with a bag-like mask that went over the diver’s head. Attached to the mask around the nose area were two cane tubes that led up to a cork diving bell floating on the surface. </a:t>
            </a:r>
          </a:p>
          <a:p>
            <a:endParaRPr lang="en-CA" dirty="0"/>
          </a:p>
        </p:txBody>
      </p:sp>
      <p:sp>
        <p:nvSpPr>
          <p:cNvPr id="4" name="Slide Number Placeholder 3"/>
          <p:cNvSpPr>
            <a:spLocks noGrp="1"/>
          </p:cNvSpPr>
          <p:nvPr>
            <p:ph type="sldNum" sz="quarter" idx="10"/>
          </p:nvPr>
        </p:nvSpPr>
        <p:spPr/>
        <p:txBody>
          <a:bodyPr/>
          <a:lstStyle/>
          <a:p>
            <a:fld id="{051D2B1F-F3FB-4034-A8D6-B2C898B31EFE}" type="slidenum">
              <a:rPr lang="en-CA" smtClean="0"/>
              <a:t>13</a:t>
            </a:fld>
            <a:endParaRPr lang="en-CA"/>
          </a:p>
        </p:txBody>
      </p:sp>
    </p:spTree>
    <p:extLst>
      <p:ext uri="{BB962C8B-B14F-4D97-AF65-F5344CB8AC3E}">
        <p14:creationId xmlns:p14="http://schemas.microsoft.com/office/powerpoint/2010/main" val="3222372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CA" dirty="0" smtClean="0"/>
              <a:t>Though da Vinci noted time and again in his notebooks that he hated war and loathed the idea of creating killing machines like this one, he needed money to support his household and found it easy to convince his wealthy patrons that such machines would help them triumph over their enemies. Perhaps it was for the best that none of da Vinci's war machines ever actually got built.</a:t>
            </a:r>
          </a:p>
          <a:p>
            <a:endParaRPr lang="en-CA" dirty="0"/>
          </a:p>
        </p:txBody>
      </p:sp>
      <p:sp>
        <p:nvSpPr>
          <p:cNvPr id="4" name="Slide Number Placeholder 3"/>
          <p:cNvSpPr>
            <a:spLocks noGrp="1"/>
          </p:cNvSpPr>
          <p:nvPr>
            <p:ph type="sldNum" sz="quarter" idx="10"/>
          </p:nvPr>
        </p:nvSpPr>
        <p:spPr/>
        <p:txBody>
          <a:bodyPr/>
          <a:lstStyle/>
          <a:p>
            <a:fld id="{051D2B1F-F3FB-4034-A8D6-B2C898B31EFE}" type="slidenum">
              <a:rPr lang="en-CA" smtClean="0"/>
              <a:t>16</a:t>
            </a:fld>
            <a:endParaRPr lang="en-CA"/>
          </a:p>
        </p:txBody>
      </p:sp>
    </p:spTree>
    <p:extLst>
      <p:ext uri="{BB962C8B-B14F-4D97-AF65-F5344CB8AC3E}">
        <p14:creationId xmlns:p14="http://schemas.microsoft.com/office/powerpoint/2010/main" val="3031571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CA" dirty="0" smtClean="0"/>
              <a:t>As much as the pilot pedaled the hand and feet cranks, it did not generate enough energy to get off the ground. While it may have been able to sustain itself in flight, it could not get itself off the ground. </a:t>
            </a:r>
          </a:p>
          <a:p>
            <a:endParaRPr lang="en-CA" dirty="0"/>
          </a:p>
        </p:txBody>
      </p:sp>
      <p:sp>
        <p:nvSpPr>
          <p:cNvPr id="4" name="Slide Number Placeholder 3"/>
          <p:cNvSpPr>
            <a:spLocks noGrp="1"/>
          </p:cNvSpPr>
          <p:nvPr>
            <p:ph type="sldNum" sz="quarter" idx="10"/>
          </p:nvPr>
        </p:nvSpPr>
        <p:spPr/>
        <p:txBody>
          <a:bodyPr/>
          <a:lstStyle/>
          <a:p>
            <a:fld id="{051D2B1F-F3FB-4034-A8D6-B2C898B31EFE}" type="slidenum">
              <a:rPr lang="en-CA" smtClean="0"/>
              <a:t>25</a:t>
            </a:fld>
            <a:endParaRPr lang="en-CA"/>
          </a:p>
        </p:txBody>
      </p:sp>
    </p:spTree>
    <p:extLst>
      <p:ext uri="{BB962C8B-B14F-4D97-AF65-F5344CB8AC3E}">
        <p14:creationId xmlns:p14="http://schemas.microsoft.com/office/powerpoint/2010/main" val="63759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888EF589-57BD-42E0-B79D-D6B2D0BFB253}" type="datetimeFigureOut">
              <a:rPr lang="en-CA" smtClean="0"/>
              <a:t>2014-02-23</a:t>
            </a:fld>
            <a:endParaRPr lang="en-CA" dirty="0"/>
          </a:p>
        </p:txBody>
      </p:sp>
      <p:sp>
        <p:nvSpPr>
          <p:cNvPr id="16" name="Slide Number Placeholder 15"/>
          <p:cNvSpPr>
            <a:spLocks noGrp="1"/>
          </p:cNvSpPr>
          <p:nvPr>
            <p:ph type="sldNum" sz="quarter" idx="11"/>
          </p:nvPr>
        </p:nvSpPr>
        <p:spPr/>
        <p:txBody>
          <a:bodyPr/>
          <a:lstStyle/>
          <a:p>
            <a:fld id="{B9FAA348-8B9D-4118-88EC-FD068CBF7574}" type="slidenum">
              <a:rPr lang="en-CA" smtClean="0"/>
              <a:t>‹#›</a:t>
            </a:fld>
            <a:endParaRPr lang="en-CA" dirty="0"/>
          </a:p>
        </p:txBody>
      </p:sp>
      <p:sp>
        <p:nvSpPr>
          <p:cNvPr id="17" name="Footer Placeholder 16"/>
          <p:cNvSpPr>
            <a:spLocks noGrp="1"/>
          </p:cNvSpPr>
          <p:nvPr>
            <p:ph type="ftr" sz="quarter" idx="12"/>
          </p:nvPr>
        </p:nvSpPr>
        <p:spPr/>
        <p:txBody>
          <a:bodyPr/>
          <a:lstStyle/>
          <a:p>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8EF589-57BD-42E0-B79D-D6B2D0BFB253}" type="datetimeFigureOut">
              <a:rPr lang="en-CA" smtClean="0"/>
              <a:t>2014-02-23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B9FAA348-8B9D-4118-88EC-FD068CBF7574}" type="slidenum">
              <a:rPr lang="en-CA" smtClean="0"/>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8EF589-57BD-42E0-B79D-D6B2D0BFB253}" type="datetimeFigureOut">
              <a:rPr lang="en-CA" smtClean="0"/>
              <a:t>2014-02-23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B9FAA348-8B9D-4118-88EC-FD068CBF7574}" type="slidenum">
              <a:rPr lang="en-CA" smtClean="0"/>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888EF589-57BD-42E0-B79D-D6B2D0BFB253}" type="datetimeFigureOut">
              <a:rPr lang="en-CA" smtClean="0"/>
              <a:t>2014-02-23</a:t>
            </a:fld>
            <a:endParaRPr lang="en-CA" dirty="0"/>
          </a:p>
        </p:txBody>
      </p:sp>
      <p:sp>
        <p:nvSpPr>
          <p:cNvPr id="15" name="Slide Number Placeholder 14"/>
          <p:cNvSpPr>
            <a:spLocks noGrp="1"/>
          </p:cNvSpPr>
          <p:nvPr>
            <p:ph type="sldNum" sz="quarter" idx="15"/>
          </p:nvPr>
        </p:nvSpPr>
        <p:spPr/>
        <p:txBody>
          <a:bodyPr/>
          <a:lstStyle>
            <a:lvl1pPr algn="ctr">
              <a:defRPr/>
            </a:lvl1pPr>
          </a:lstStyle>
          <a:p>
            <a:fld id="{B9FAA348-8B9D-4118-88EC-FD068CBF7574}" type="slidenum">
              <a:rPr lang="en-CA" smtClean="0"/>
              <a:t>‹#›</a:t>
            </a:fld>
            <a:endParaRPr lang="en-CA" dirty="0"/>
          </a:p>
        </p:txBody>
      </p:sp>
      <p:sp>
        <p:nvSpPr>
          <p:cNvPr id="16" name="Footer Placeholder 15"/>
          <p:cNvSpPr>
            <a:spLocks noGrp="1"/>
          </p:cNvSpPr>
          <p:nvPr>
            <p:ph type="ftr" sz="quarter" idx="16"/>
          </p:nvPr>
        </p:nvSpPr>
        <p:spPr/>
        <p:txBody>
          <a:bodyPr/>
          <a:lstStyle/>
          <a:p>
            <a:endParaRPr lang="en-CA"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8EF589-57BD-42E0-B79D-D6B2D0BFB253}" type="datetimeFigureOut">
              <a:rPr lang="en-CA" smtClean="0"/>
              <a:t>2014-02-23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B9FAA348-8B9D-4118-88EC-FD068CBF7574}" type="slidenum">
              <a:rPr lang="en-CA" smtClean="0"/>
              <a:t>‹#›</a:t>
            </a:fld>
            <a:endParaRPr lang="en-CA"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88EF589-57BD-42E0-B79D-D6B2D0BFB253}" type="datetimeFigureOut">
              <a:rPr lang="en-CA" smtClean="0"/>
              <a:t>2014-02-23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B9FAA348-8B9D-4118-88EC-FD068CBF7574}" type="slidenum">
              <a:rPr lang="en-CA" smtClean="0"/>
              <a:t>‹#›</a:t>
            </a:fld>
            <a:endParaRPr lang="en-CA"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9FAA348-8B9D-4118-88EC-FD068CBF7574}" type="slidenum">
              <a:rPr lang="en-CA" smtClean="0"/>
              <a:t>‹#›</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7" name="Date Placeholder 6"/>
          <p:cNvSpPr>
            <a:spLocks noGrp="1"/>
          </p:cNvSpPr>
          <p:nvPr>
            <p:ph type="dt" sz="half" idx="10"/>
          </p:nvPr>
        </p:nvSpPr>
        <p:spPr/>
        <p:txBody>
          <a:bodyPr/>
          <a:lstStyle/>
          <a:p>
            <a:fld id="{888EF589-57BD-42E0-B79D-D6B2D0BFB253}" type="datetimeFigureOut">
              <a:rPr lang="en-CA" smtClean="0"/>
              <a:t>2014-02-23</a:t>
            </a:fld>
            <a:endParaRPr lang="en-CA"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8EF589-57BD-42E0-B79D-D6B2D0BFB253}" type="datetimeFigureOut">
              <a:rPr lang="en-CA" smtClean="0"/>
              <a:t>2014-02-23</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B9FAA348-8B9D-4118-88EC-FD068CBF7574}" type="slidenum">
              <a:rPr lang="en-CA" smtClean="0"/>
              <a:t>‹#›</a:t>
            </a:fld>
            <a:endParaRPr lang="en-CA"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EF589-57BD-42E0-B79D-D6B2D0BFB253}" type="datetimeFigureOut">
              <a:rPr lang="en-CA" smtClean="0"/>
              <a:t>2014-02-23</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B9FAA348-8B9D-4118-88EC-FD068CBF7574}" type="slidenum">
              <a:rPr lang="en-CA" smtClean="0"/>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888EF589-57BD-42E0-B79D-D6B2D0BFB253}" type="datetimeFigureOut">
              <a:rPr lang="en-CA" smtClean="0"/>
              <a:t>2014-02-23</a:t>
            </a:fld>
            <a:endParaRPr lang="en-CA" dirty="0"/>
          </a:p>
        </p:txBody>
      </p:sp>
      <p:sp>
        <p:nvSpPr>
          <p:cNvPr id="9" name="Slide Number Placeholder 8"/>
          <p:cNvSpPr>
            <a:spLocks noGrp="1"/>
          </p:cNvSpPr>
          <p:nvPr>
            <p:ph type="sldNum" sz="quarter" idx="15"/>
          </p:nvPr>
        </p:nvSpPr>
        <p:spPr/>
        <p:txBody>
          <a:bodyPr/>
          <a:lstStyle/>
          <a:p>
            <a:fld id="{B9FAA348-8B9D-4118-88EC-FD068CBF7574}" type="slidenum">
              <a:rPr lang="en-CA" smtClean="0"/>
              <a:t>‹#›</a:t>
            </a:fld>
            <a:endParaRPr lang="en-CA" dirty="0"/>
          </a:p>
        </p:txBody>
      </p:sp>
      <p:sp>
        <p:nvSpPr>
          <p:cNvPr id="10" name="Footer Placeholder 9"/>
          <p:cNvSpPr>
            <a:spLocks noGrp="1"/>
          </p:cNvSpPr>
          <p:nvPr>
            <p:ph type="ftr" sz="quarter" idx="16"/>
          </p:nvPr>
        </p:nvSpPr>
        <p:spPr/>
        <p:txBody>
          <a:bodyPr/>
          <a:lstStyle/>
          <a:p>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888EF589-57BD-42E0-B79D-D6B2D0BFB253}" type="datetimeFigureOut">
              <a:rPr lang="en-CA" smtClean="0"/>
              <a:t>2014-02-23</a:t>
            </a:fld>
            <a:endParaRPr lang="en-CA" dirty="0"/>
          </a:p>
        </p:txBody>
      </p:sp>
      <p:sp>
        <p:nvSpPr>
          <p:cNvPr id="9" name="Slide Number Placeholder 8"/>
          <p:cNvSpPr>
            <a:spLocks noGrp="1"/>
          </p:cNvSpPr>
          <p:nvPr>
            <p:ph type="sldNum" sz="quarter" idx="11"/>
          </p:nvPr>
        </p:nvSpPr>
        <p:spPr/>
        <p:txBody>
          <a:bodyPr/>
          <a:lstStyle/>
          <a:p>
            <a:fld id="{B9FAA348-8B9D-4118-88EC-FD068CBF7574}" type="slidenum">
              <a:rPr lang="en-CA" smtClean="0"/>
              <a:t>‹#›</a:t>
            </a:fld>
            <a:endParaRPr lang="en-CA" dirty="0"/>
          </a:p>
        </p:txBody>
      </p:sp>
      <p:sp>
        <p:nvSpPr>
          <p:cNvPr id="10" name="Footer Placeholder 9"/>
          <p:cNvSpPr>
            <a:spLocks noGrp="1"/>
          </p:cNvSpPr>
          <p:nvPr>
            <p:ph type="ftr" sz="quarter" idx="12"/>
          </p:nvPr>
        </p:nvSpPr>
        <p:spPr/>
        <p:txBody>
          <a:bodyPr/>
          <a:lstStyle/>
          <a:p>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88EF589-57BD-42E0-B79D-D6B2D0BFB253}" type="datetimeFigureOut">
              <a:rPr lang="en-CA" smtClean="0"/>
              <a:t>2014-02-23</a:t>
            </a:fld>
            <a:endParaRPr lang="en-CA"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CA"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9FAA348-8B9D-4118-88EC-FD068CBF7574}" type="slidenum">
              <a:rPr lang="en-CA" smtClean="0"/>
              <a:t>‹#›</a:t>
            </a:fld>
            <a:endParaRPr lang="en-CA"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1.wmf"/><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1.wmf"/><Relationship Id="rId5" Type="http://schemas.openxmlformats.org/officeDocument/2006/relationships/image" Target="../media/image37.png"/><Relationship Id="rId4" Type="http://schemas.openxmlformats.org/officeDocument/2006/relationships/image" Target="../media/image40.gif"/></Relationships>
</file>

<file path=ppt/slides/_rels/slide2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4.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4.jpg"/><Relationship Id="rId5" Type="http://schemas.openxmlformats.org/officeDocument/2006/relationships/image" Target="../media/image52.jpe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zB-nfp-JxHQ" TargetMode="External"/><Relationship Id="rId7" Type="http://schemas.openxmlformats.org/officeDocument/2006/relationships/hyperlink" Target="http://www.wikihow.com/Make-a-Paper-Scroll" TargetMode="External"/><Relationship Id="rId2" Type="http://schemas.openxmlformats.org/officeDocument/2006/relationships/hyperlink" Target="http://www.youtube.com/watch?v=PE8HHixDX2U" TargetMode="External"/><Relationship Id="rId1" Type="http://schemas.openxmlformats.org/officeDocument/2006/relationships/slideLayout" Target="../slideLayouts/slideLayout2.xml"/><Relationship Id="rId6" Type="http://schemas.openxmlformats.org/officeDocument/2006/relationships/hyperlink" Target="http://www.wikihow.com/Make-Paper-Look-Old" TargetMode="External"/><Relationship Id="rId5" Type="http://schemas.openxmlformats.org/officeDocument/2006/relationships/hyperlink" Target="http://legacy.mos.org/sln/Leonardo/LeoHomePage.html" TargetMode="External"/><Relationship Id="rId4" Type="http://schemas.openxmlformats.org/officeDocument/2006/relationships/hyperlink" Target="http://www.youtube.com/watch?v=bP0WWUyUCAQ"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CA" sz="9600" b="1" dirty="0" smtClean="0">
                <a:latin typeface="18thCentury" pitchFamily="2" charset="0"/>
              </a:rPr>
              <a:t>Leonardo da Vinci</a:t>
            </a:r>
            <a:endParaRPr lang="en-CA" sz="9600" b="1" dirty="0">
              <a:latin typeface="18thCentury" pitchFamily="2" charset="0"/>
            </a:endParaRPr>
          </a:p>
        </p:txBody>
      </p:sp>
      <p:pic>
        <p:nvPicPr>
          <p:cNvPr id="1026" name="Picture 2" descr="D:\Cynthia\Desktop\Leonardo Davinci\article-2125571-05656E4F000005DC-877_638x6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3645024"/>
            <a:ext cx="2448272" cy="247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292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186808" cy="4713312"/>
          </a:xfrm>
        </p:spPr>
        <p:txBody>
          <a:bodyPr>
            <a:normAutofit/>
          </a:bodyPr>
          <a:lstStyle/>
          <a:p>
            <a:r>
              <a:rPr lang="en-CA" sz="2400" dirty="0"/>
              <a:t>He drew pictures and designs of </a:t>
            </a:r>
            <a:r>
              <a:rPr lang="en-CA" sz="2400" dirty="0" smtClean="0"/>
              <a:t> his inventions </a:t>
            </a:r>
          </a:p>
          <a:p>
            <a:r>
              <a:rPr lang="en-CA" sz="2400" dirty="0"/>
              <a:t>Many of da Vinci's drawings and journals were made in his pursuit of scientific knowledge </a:t>
            </a:r>
            <a:endParaRPr lang="en-CA" sz="2400" dirty="0" smtClean="0"/>
          </a:p>
          <a:p>
            <a:r>
              <a:rPr lang="en-CA" sz="2400" dirty="0" smtClean="0"/>
              <a:t>His </a:t>
            </a:r>
            <a:r>
              <a:rPr lang="en-CA" sz="2400" dirty="0"/>
              <a:t>journals were filled with over 13,000 pages of his observations of the world. </a:t>
            </a:r>
          </a:p>
        </p:txBody>
      </p:sp>
      <p:sp>
        <p:nvSpPr>
          <p:cNvPr id="3" name="Title 2"/>
          <p:cNvSpPr>
            <a:spLocks noGrp="1"/>
          </p:cNvSpPr>
          <p:nvPr>
            <p:ph type="title"/>
          </p:nvPr>
        </p:nvSpPr>
        <p:spPr/>
        <p:txBody>
          <a:bodyPr/>
          <a:lstStyle/>
          <a:p>
            <a:r>
              <a:rPr lang="en-CA" dirty="0" smtClean="0"/>
              <a:t>Inventions</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0942" y="1628800"/>
            <a:ext cx="3346092" cy="4221088"/>
          </a:xfrm>
          <a:prstGeom prst="rect">
            <a:avLst/>
          </a:prstGeom>
        </p:spPr>
      </p:pic>
    </p:spTree>
    <p:extLst>
      <p:ext uri="{BB962C8B-B14F-4D97-AF65-F5344CB8AC3E}">
        <p14:creationId xmlns:p14="http://schemas.microsoft.com/office/powerpoint/2010/main" val="3433677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700808"/>
            <a:ext cx="6228729" cy="43062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p:txBody>
          <a:bodyPr/>
          <a:lstStyle/>
          <a:p>
            <a:r>
              <a:rPr lang="en-CA" dirty="0" smtClean="0"/>
              <a:t>What is it</a:t>
            </a:r>
            <a:r>
              <a:rPr lang="en-CA" sz="4400" b="1" dirty="0"/>
              <a:t>?</a:t>
            </a:r>
            <a:endParaRPr lang="en-CA" dirty="0"/>
          </a:p>
        </p:txBody>
      </p:sp>
    </p:spTree>
    <p:extLst>
      <p:ext uri="{BB962C8B-B14F-4D97-AF65-F5344CB8AC3E}">
        <p14:creationId xmlns:p14="http://schemas.microsoft.com/office/powerpoint/2010/main" val="4260623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9632" y="4305067"/>
            <a:ext cx="1978985" cy="2020648"/>
          </a:xfrm>
          <a:prstGeom prst="rect">
            <a:avLst/>
          </a:prstGeom>
          <a:ln>
            <a:noFill/>
          </a:ln>
          <a:effectLst>
            <a:outerShdw blurRad="190500" algn="tl" rotWithShape="0">
              <a:srgbClr val="000000">
                <a:alpha val="70000"/>
              </a:srgbClr>
            </a:outerShdw>
          </a:effectLst>
        </p:spPr>
      </p:pic>
      <p:sp>
        <p:nvSpPr>
          <p:cNvPr id="3" name="Title 2"/>
          <p:cNvSpPr>
            <a:spLocks noGrp="1"/>
          </p:cNvSpPr>
          <p:nvPr>
            <p:ph type="title"/>
          </p:nvPr>
        </p:nvSpPr>
        <p:spPr/>
        <p:txBody>
          <a:bodyPr/>
          <a:lstStyle/>
          <a:p>
            <a:r>
              <a:rPr lang="en-CA" dirty="0" smtClean="0"/>
              <a:t>Helicopter</a:t>
            </a:r>
            <a:endParaRPr lang="en-CA" dirty="0"/>
          </a:p>
        </p:txBody>
      </p:sp>
      <p:sp>
        <p:nvSpPr>
          <p:cNvPr id="2" name="Rectangle 1"/>
          <p:cNvSpPr/>
          <p:nvPr/>
        </p:nvSpPr>
        <p:spPr>
          <a:xfrm>
            <a:off x="4355976" y="664932"/>
            <a:ext cx="4320480" cy="3416320"/>
          </a:xfrm>
          <a:prstGeom prst="rect">
            <a:avLst/>
          </a:prstGeom>
        </p:spPr>
        <p:txBody>
          <a:bodyPr wrap="square">
            <a:spAutoFit/>
          </a:bodyPr>
          <a:lstStyle/>
          <a:p>
            <a:r>
              <a:rPr lang="en-CA" sz="2400" dirty="0" smtClean="0"/>
              <a:t>-His </a:t>
            </a:r>
            <a:r>
              <a:rPr lang="en-CA" sz="2400" u="sng" dirty="0" smtClean="0"/>
              <a:t>aerial </a:t>
            </a:r>
            <a:r>
              <a:rPr lang="en-CA" sz="2400" u="sng" dirty="0"/>
              <a:t>screw </a:t>
            </a:r>
            <a:r>
              <a:rPr lang="en-CA" sz="2400" dirty="0" smtClean="0"/>
              <a:t>design is one </a:t>
            </a:r>
            <a:r>
              <a:rPr lang="en-CA" sz="2400" dirty="0"/>
              <a:t>of the coolest designs that he ever sketched in his notebooks</a:t>
            </a:r>
            <a:r>
              <a:rPr lang="en-CA" sz="2400" dirty="0" smtClean="0"/>
              <a:t>.</a:t>
            </a:r>
          </a:p>
          <a:p>
            <a:r>
              <a:rPr lang="en-CA" sz="2400" dirty="0" smtClean="0"/>
              <a:t> -Working </a:t>
            </a:r>
            <a:r>
              <a:rPr lang="en-CA" sz="2400" dirty="0"/>
              <a:t>much like a modern helicopter, this flying machine looks a lot like a giant whirling pinwheel. </a:t>
            </a:r>
            <a:endParaRPr lang="en-CA" sz="2400" dirty="0" smtClean="0"/>
          </a:p>
          <a:p>
            <a:r>
              <a:rPr lang="en-CA" sz="2400" dirty="0" smtClean="0"/>
              <a:t>-Unfortunately, it never worked….but it was a cool idea</a:t>
            </a:r>
            <a:endParaRPr lang="en-CA" sz="2400" dirty="0">
              <a:effectLs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6176" y="4152942"/>
            <a:ext cx="2898072" cy="2324898"/>
          </a:xfrm>
          <a:prstGeom prst="rect">
            <a:avLst/>
          </a:prstGeom>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4248" y="4568272"/>
            <a:ext cx="1872208" cy="1872208"/>
          </a:xfrm>
          <a:prstGeom prst="rect">
            <a:avLst/>
          </a:prstGeom>
          <a:ln>
            <a:noFill/>
          </a:ln>
          <a:effectLst>
            <a:softEdge rad="112500"/>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576" y="1628800"/>
            <a:ext cx="2879711" cy="1920407"/>
          </a:xfrm>
          <a:prstGeom prst="rect">
            <a:avLst/>
          </a:prstGeom>
          <a:ln>
            <a:noFill/>
          </a:ln>
          <a:effectLst>
            <a:softEdge rad="112500"/>
          </a:effectLst>
        </p:spPr>
      </p:pic>
      <p:pic>
        <p:nvPicPr>
          <p:cNvPr id="3074" name="Picture 2" descr="C:\Users\Cynthia\AppData\Local\Microsoft\Windows\Temporary Internet Files\Content.IE5\SN5555D2\MC900310928[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15886" y="3516520"/>
            <a:ext cx="1826971" cy="636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050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49967" y="1493824"/>
            <a:ext cx="3682752" cy="4713312"/>
          </a:xfrm>
        </p:spPr>
        <p:txBody>
          <a:bodyPr>
            <a:normAutofit lnSpcReduction="10000"/>
          </a:bodyPr>
          <a:lstStyle/>
          <a:p>
            <a:r>
              <a:rPr lang="en-CA" dirty="0" smtClean="0"/>
              <a:t>While </a:t>
            </a:r>
            <a:r>
              <a:rPr lang="en-CA" dirty="0"/>
              <a:t>working in Venice, the "water city", in 1500, da Vinci </a:t>
            </a:r>
            <a:r>
              <a:rPr lang="en-CA" dirty="0" smtClean="0"/>
              <a:t>created his </a:t>
            </a:r>
            <a:r>
              <a:rPr lang="en-CA" dirty="0"/>
              <a:t>scuba gear for sneak attacks on enemy ships from underwater</a:t>
            </a:r>
            <a:r>
              <a:rPr lang="en-CA" dirty="0" smtClean="0"/>
              <a:t>.</a:t>
            </a:r>
          </a:p>
          <a:p>
            <a:r>
              <a:rPr lang="en-CA" dirty="0" smtClean="0"/>
              <a:t> </a:t>
            </a:r>
            <a:r>
              <a:rPr lang="en-CA" dirty="0"/>
              <a:t>Send men to the bottom of the harbor in diving suits and let them cut holes in enemy </a:t>
            </a:r>
            <a:r>
              <a:rPr lang="en-CA" dirty="0" smtClean="0"/>
              <a:t>ships.</a:t>
            </a:r>
            <a:endParaRPr lang="en-CA" dirty="0"/>
          </a:p>
          <a:p>
            <a:endParaRPr lang="en-CA" dirty="0" smtClean="0"/>
          </a:p>
        </p:txBody>
      </p:sp>
      <p:sp>
        <p:nvSpPr>
          <p:cNvPr id="3" name="Title 2"/>
          <p:cNvSpPr>
            <a:spLocks noGrp="1"/>
          </p:cNvSpPr>
          <p:nvPr>
            <p:ph type="title"/>
          </p:nvPr>
        </p:nvSpPr>
        <p:spPr/>
        <p:txBody>
          <a:bodyPr/>
          <a:lstStyle/>
          <a:p>
            <a:r>
              <a:rPr lang="en-CA" dirty="0"/>
              <a:t>Diving Suit</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484784"/>
            <a:ext cx="1088136" cy="4572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6328" y="548680"/>
            <a:ext cx="1941714" cy="259228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0468" y="3311904"/>
            <a:ext cx="1983028" cy="2647444"/>
          </a:xfrm>
          <a:prstGeom prst="rect">
            <a:avLst/>
          </a:prstGeom>
        </p:spPr>
      </p:pic>
    </p:spTree>
    <p:extLst>
      <p:ext uri="{BB962C8B-B14F-4D97-AF65-F5344CB8AC3E}">
        <p14:creationId xmlns:p14="http://schemas.microsoft.com/office/powerpoint/2010/main" val="1215950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2600" y="1524000"/>
            <a:ext cx="309880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p:txBody>
          <a:bodyPr/>
          <a:lstStyle/>
          <a:p>
            <a:r>
              <a:rPr lang="en-CA" dirty="0"/>
              <a:t>What is it</a:t>
            </a:r>
            <a:r>
              <a:rPr lang="en-CA" sz="4400" b="1" dirty="0"/>
              <a:t>?</a:t>
            </a:r>
            <a:endParaRPr lang="en-CA" dirty="0"/>
          </a:p>
        </p:txBody>
      </p:sp>
    </p:spTree>
    <p:extLst>
      <p:ext uri="{BB962C8B-B14F-4D97-AF65-F5344CB8AC3E}">
        <p14:creationId xmlns:p14="http://schemas.microsoft.com/office/powerpoint/2010/main" val="2574820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556792"/>
            <a:ext cx="4032448" cy="4248472"/>
          </a:xfrm>
        </p:spPr>
        <p:txBody>
          <a:bodyPr>
            <a:normAutofit fontScale="92500" lnSpcReduction="20000"/>
          </a:bodyPr>
          <a:lstStyle/>
          <a:p>
            <a:r>
              <a:rPr lang="en-CA" dirty="0"/>
              <a:t>The idea of a parachute is to reduce a person's </a:t>
            </a:r>
            <a:r>
              <a:rPr lang="en-CA" dirty="0" smtClean="0"/>
              <a:t>speed when falling so that they would survive.</a:t>
            </a:r>
            <a:endParaRPr lang="en-CA" dirty="0"/>
          </a:p>
          <a:p>
            <a:r>
              <a:rPr lang="en-CA" dirty="0"/>
              <a:t>Da Vinci, who was fascinated by the idea of human </a:t>
            </a:r>
            <a:r>
              <a:rPr lang="en-CA" dirty="0" smtClean="0"/>
              <a:t>flight</a:t>
            </a:r>
          </a:p>
          <a:p>
            <a:r>
              <a:rPr lang="en-CA" dirty="0" smtClean="0"/>
              <a:t>As </a:t>
            </a:r>
            <a:r>
              <a:rPr lang="en-CA" dirty="0"/>
              <a:t>da Vinci wrote in his notebooks, it would allow a man 'to throw himself down from any great height without suffering any injury</a:t>
            </a:r>
            <a:r>
              <a:rPr lang="en-CA" dirty="0" smtClean="0"/>
              <a:t>.</a:t>
            </a:r>
            <a:endParaRPr lang="en-CA" dirty="0"/>
          </a:p>
        </p:txBody>
      </p:sp>
      <p:sp>
        <p:nvSpPr>
          <p:cNvPr id="3" name="Title 2"/>
          <p:cNvSpPr>
            <a:spLocks noGrp="1"/>
          </p:cNvSpPr>
          <p:nvPr>
            <p:ph type="title"/>
          </p:nvPr>
        </p:nvSpPr>
        <p:spPr/>
        <p:txBody>
          <a:bodyPr/>
          <a:lstStyle/>
          <a:p>
            <a:r>
              <a:rPr lang="en-CA" dirty="0" smtClean="0"/>
              <a:t>Parachute</a:t>
            </a: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609385"/>
            <a:ext cx="2520280" cy="3098916"/>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772" y="2924944"/>
            <a:ext cx="2304256" cy="3399722"/>
          </a:xfrm>
          <a:prstGeom prst="rect">
            <a:avLst/>
          </a:prstGeom>
          <a:ln>
            <a:noFill/>
          </a:ln>
          <a:effectLst>
            <a:softEdge rad="11250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764704"/>
            <a:ext cx="2022550" cy="2022550"/>
          </a:xfrm>
          <a:prstGeom prst="ellipse">
            <a:avLst/>
          </a:prstGeom>
          <a:ln>
            <a:noFill/>
          </a:ln>
          <a:effectLst>
            <a:softEdge rad="112500"/>
          </a:effectLst>
        </p:spPr>
      </p:pic>
      <p:pic>
        <p:nvPicPr>
          <p:cNvPr id="2051" name="Picture 3" descr="C:\Users\Cynthia\AppData\Local\Microsoft\Windows\Temporary Internet Files\Content.IE5\XZYS6TZX\MC90029366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5147" y="3789040"/>
            <a:ext cx="1798625" cy="1929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817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147565"/>
            <a:ext cx="4376809" cy="3988965"/>
          </a:xfrm>
        </p:spPr>
        <p:txBody>
          <a:bodyPr>
            <a:normAutofit fontScale="85000" lnSpcReduction="10000"/>
          </a:bodyPr>
          <a:lstStyle/>
          <a:p>
            <a:r>
              <a:rPr lang="en-CA" dirty="0" smtClean="0"/>
              <a:t>-He </a:t>
            </a:r>
            <a:r>
              <a:rPr lang="en-CA" dirty="0"/>
              <a:t>hated war and loathed the idea of creating killing machines </a:t>
            </a:r>
            <a:endParaRPr lang="en-CA" dirty="0" smtClean="0"/>
          </a:p>
          <a:p>
            <a:r>
              <a:rPr lang="en-CA" dirty="0" smtClean="0"/>
              <a:t>-He needed </a:t>
            </a:r>
            <a:r>
              <a:rPr lang="en-CA" dirty="0"/>
              <a:t>money to support his household and found it easy to convince his wealthy patrons that such machines would help them </a:t>
            </a:r>
            <a:r>
              <a:rPr lang="en-CA" dirty="0" smtClean="0"/>
              <a:t>defeat their </a:t>
            </a:r>
            <a:r>
              <a:rPr lang="en-CA" dirty="0"/>
              <a:t>enemies. </a:t>
            </a:r>
            <a:endParaRPr lang="en-CA" dirty="0" smtClean="0"/>
          </a:p>
          <a:p>
            <a:r>
              <a:rPr lang="en-CA" dirty="0" smtClean="0"/>
              <a:t>Perhaps </a:t>
            </a:r>
            <a:r>
              <a:rPr lang="en-CA" dirty="0"/>
              <a:t>it was for the best that none of da Vinci's war machines ever actually got built.</a:t>
            </a:r>
          </a:p>
          <a:p>
            <a:endParaRPr lang="en-CA" dirty="0"/>
          </a:p>
        </p:txBody>
      </p:sp>
      <p:sp>
        <p:nvSpPr>
          <p:cNvPr id="3" name="Title 2"/>
          <p:cNvSpPr>
            <a:spLocks noGrp="1"/>
          </p:cNvSpPr>
          <p:nvPr>
            <p:ph type="title"/>
          </p:nvPr>
        </p:nvSpPr>
        <p:spPr/>
        <p:txBody>
          <a:bodyPr/>
          <a:lstStyle/>
          <a:p>
            <a:r>
              <a:rPr lang="en-CA" dirty="0"/>
              <a:t>Machine Gun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4882" y="2276872"/>
            <a:ext cx="3871398" cy="2880320"/>
          </a:xfrm>
          <a:prstGeom prst="rect">
            <a:avLst/>
          </a:prstGeom>
        </p:spPr>
      </p:pic>
    </p:spTree>
    <p:extLst>
      <p:ext uri="{BB962C8B-B14F-4D97-AF65-F5344CB8AC3E}">
        <p14:creationId xmlns:p14="http://schemas.microsoft.com/office/powerpoint/2010/main" val="42707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1800" y="1767608"/>
            <a:ext cx="5943600" cy="4385056"/>
          </a:xfrm>
          <a:prstGeom prst="rect">
            <a:avLst/>
          </a:prstGeom>
          <a:ln>
            <a:noFill/>
          </a:ln>
          <a:effectLst>
            <a:softEdge rad="112500"/>
          </a:effectLst>
        </p:spPr>
      </p:pic>
      <p:sp>
        <p:nvSpPr>
          <p:cNvPr id="3" name="Title 2"/>
          <p:cNvSpPr>
            <a:spLocks noGrp="1"/>
          </p:cNvSpPr>
          <p:nvPr>
            <p:ph type="title"/>
          </p:nvPr>
        </p:nvSpPr>
        <p:spPr/>
        <p:txBody>
          <a:bodyPr/>
          <a:lstStyle/>
          <a:p>
            <a:pPr algn="ctr"/>
            <a:r>
              <a:rPr lang="en-CA" dirty="0" smtClean="0"/>
              <a:t>Enormous Crossbow</a:t>
            </a:r>
            <a:endParaRPr lang="en-CA" dirty="0"/>
          </a:p>
        </p:txBody>
      </p:sp>
      <p:sp>
        <p:nvSpPr>
          <p:cNvPr id="2" name="Rectangle 1"/>
          <p:cNvSpPr/>
          <p:nvPr/>
        </p:nvSpPr>
        <p:spPr>
          <a:xfrm>
            <a:off x="467544" y="1916833"/>
            <a:ext cx="2232248" cy="1477328"/>
          </a:xfrm>
          <a:prstGeom prst="rect">
            <a:avLst/>
          </a:prstGeom>
        </p:spPr>
        <p:txBody>
          <a:bodyPr wrap="square">
            <a:spAutoFit/>
          </a:bodyPr>
          <a:lstStyle/>
          <a:p>
            <a:r>
              <a:rPr lang="en-CA" dirty="0" smtClean="0"/>
              <a:t>-He designed </a:t>
            </a:r>
            <a:r>
              <a:rPr lang="en-CA" dirty="0"/>
              <a:t>an </a:t>
            </a:r>
            <a:r>
              <a:rPr lang="en-CA" dirty="0" smtClean="0"/>
              <a:t>giant crossbow. </a:t>
            </a:r>
          </a:p>
          <a:p>
            <a:r>
              <a:rPr lang="en-CA" dirty="0" smtClean="0"/>
              <a:t>-When constructed it was not able to fire successfully</a:t>
            </a:r>
            <a:endParaRPr lang="en-CA" dirty="0"/>
          </a:p>
        </p:txBody>
      </p:sp>
    </p:spTree>
    <p:extLst>
      <p:ext uri="{BB962C8B-B14F-4D97-AF65-F5344CB8AC3E}">
        <p14:creationId xmlns:p14="http://schemas.microsoft.com/office/powerpoint/2010/main" val="553495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3068960"/>
            <a:ext cx="6552728" cy="3371925"/>
          </a:xfrm>
          <a:prstGeom prst="rect">
            <a:avLst/>
          </a:prstGeom>
          <a:ln>
            <a:noFill/>
          </a:ln>
          <a:effectLst>
            <a:softEdge rad="112500"/>
          </a:effectLst>
        </p:spPr>
      </p:pic>
      <p:sp>
        <p:nvSpPr>
          <p:cNvPr id="3" name="Title 2"/>
          <p:cNvSpPr>
            <a:spLocks noGrp="1"/>
          </p:cNvSpPr>
          <p:nvPr>
            <p:ph type="title"/>
          </p:nvPr>
        </p:nvSpPr>
        <p:spPr/>
        <p:txBody>
          <a:bodyPr/>
          <a:lstStyle/>
          <a:p>
            <a:r>
              <a:rPr lang="en-CA" dirty="0" smtClean="0"/>
              <a:t>War Boat</a:t>
            </a:r>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700808"/>
            <a:ext cx="4176464" cy="234664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721902"/>
            <a:ext cx="3695684" cy="1957811"/>
          </a:xfrm>
          <a:prstGeom prst="rect">
            <a:avLst/>
          </a:prstGeom>
          <a:ln>
            <a:noFill/>
          </a:ln>
          <a:effectLst>
            <a:softEdge rad="112500"/>
          </a:effectLst>
        </p:spPr>
      </p:pic>
    </p:spTree>
    <p:extLst>
      <p:ext uri="{BB962C8B-B14F-4D97-AF65-F5344CB8AC3E}">
        <p14:creationId xmlns:p14="http://schemas.microsoft.com/office/powerpoint/2010/main" val="3018645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37392" y="1988840"/>
            <a:ext cx="3849602" cy="33684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p:txBody>
          <a:bodyPr/>
          <a:lstStyle/>
          <a:p>
            <a:r>
              <a:rPr lang="en-CA" dirty="0"/>
              <a:t>What is it</a:t>
            </a:r>
            <a:r>
              <a:rPr lang="en-CA" sz="4400" b="1" dirty="0"/>
              <a:t>?</a:t>
            </a:r>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971188"/>
            <a:ext cx="4104456" cy="3380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46859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2060848"/>
            <a:ext cx="3800697" cy="3878263"/>
          </a:xfrm>
          <a:prstGeom prst="rect">
            <a:avLst/>
          </a:prstGeom>
          <a:ln>
            <a:noFill/>
          </a:ln>
          <a:effectLst>
            <a:outerShdw blurRad="190500" algn="tl" rotWithShape="0">
              <a:srgbClr val="000000">
                <a:alpha val="70000"/>
              </a:srgbClr>
            </a:outerShdw>
          </a:effectLst>
        </p:spPr>
      </p:pic>
      <p:sp>
        <p:nvSpPr>
          <p:cNvPr id="3" name="Title 2"/>
          <p:cNvSpPr>
            <a:spLocks noGrp="1"/>
          </p:cNvSpPr>
          <p:nvPr>
            <p:ph type="title"/>
          </p:nvPr>
        </p:nvSpPr>
        <p:spPr>
          <a:xfrm>
            <a:off x="529208" y="404664"/>
            <a:ext cx="8229600" cy="1219200"/>
          </a:xfrm>
        </p:spPr>
        <p:txBody>
          <a:bodyPr>
            <a:normAutofit/>
          </a:bodyPr>
          <a:lstStyle/>
          <a:p>
            <a:r>
              <a:rPr lang="en-CA" sz="4800" b="1" dirty="0"/>
              <a:t>Who was he?</a:t>
            </a:r>
          </a:p>
        </p:txBody>
      </p:sp>
      <p:sp>
        <p:nvSpPr>
          <p:cNvPr id="2" name="Rectangle 1"/>
          <p:cNvSpPr/>
          <p:nvPr/>
        </p:nvSpPr>
        <p:spPr>
          <a:xfrm>
            <a:off x="4644008" y="1844824"/>
            <a:ext cx="4032448" cy="4154984"/>
          </a:xfrm>
          <a:prstGeom prst="rect">
            <a:avLst/>
          </a:prstGeom>
        </p:spPr>
        <p:txBody>
          <a:bodyPr wrap="square">
            <a:spAutoFit/>
          </a:bodyPr>
          <a:lstStyle/>
          <a:p>
            <a:r>
              <a:rPr lang="en-CA" sz="2400" dirty="0" smtClean="0"/>
              <a:t>-Leonardo </a:t>
            </a:r>
            <a:r>
              <a:rPr lang="en-CA" sz="2400" dirty="0"/>
              <a:t>da Vinci wasn't just an incredible </a:t>
            </a:r>
            <a:r>
              <a:rPr lang="en-CA" sz="2400" dirty="0" smtClean="0"/>
              <a:t>artist</a:t>
            </a:r>
          </a:p>
          <a:p>
            <a:endParaRPr lang="en-CA" sz="2400" dirty="0" smtClean="0"/>
          </a:p>
          <a:p>
            <a:r>
              <a:rPr lang="en-CA" sz="2400" dirty="0" smtClean="0"/>
              <a:t>He was also an: </a:t>
            </a:r>
          </a:p>
          <a:p>
            <a:r>
              <a:rPr lang="en-CA" sz="2400" dirty="0"/>
              <a:t>-</a:t>
            </a:r>
            <a:r>
              <a:rPr lang="en-CA" sz="2400" dirty="0" smtClean="0"/>
              <a:t>inventor</a:t>
            </a:r>
          </a:p>
          <a:p>
            <a:r>
              <a:rPr lang="en-CA" sz="2400" dirty="0" smtClean="0"/>
              <a:t>-scientist</a:t>
            </a:r>
          </a:p>
          <a:p>
            <a:r>
              <a:rPr lang="en-CA" sz="2400" dirty="0"/>
              <a:t>-</a:t>
            </a:r>
            <a:r>
              <a:rPr lang="en-CA" sz="2400" dirty="0" smtClean="0"/>
              <a:t>mathematician</a:t>
            </a:r>
          </a:p>
          <a:p>
            <a:r>
              <a:rPr lang="en-CA" sz="2400" dirty="0" smtClean="0"/>
              <a:t>-engineer</a:t>
            </a:r>
          </a:p>
          <a:p>
            <a:r>
              <a:rPr lang="en-CA" sz="2400" dirty="0" smtClean="0"/>
              <a:t>-writer</a:t>
            </a:r>
          </a:p>
          <a:p>
            <a:r>
              <a:rPr lang="en-CA" sz="2400" dirty="0" smtClean="0"/>
              <a:t>-musician </a:t>
            </a:r>
          </a:p>
          <a:p>
            <a:r>
              <a:rPr lang="en-CA" sz="2400" dirty="0"/>
              <a:t>-</a:t>
            </a:r>
            <a:r>
              <a:rPr lang="en-CA" sz="2400" dirty="0" smtClean="0"/>
              <a:t>and more…</a:t>
            </a:r>
            <a:endParaRPr lang="en-CA" sz="2400" dirty="0"/>
          </a:p>
        </p:txBody>
      </p:sp>
    </p:spTree>
    <p:extLst>
      <p:ext uri="{BB962C8B-B14F-4D97-AF65-F5344CB8AC3E}">
        <p14:creationId xmlns:p14="http://schemas.microsoft.com/office/powerpoint/2010/main" val="347125876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p:cTn id="19"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3" end="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p:cTn id="25"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2">
                                            <p:txEl>
                                              <p:pRg st="4" end="4"/>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p:cTn id="31"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5" end="5"/>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p:cTn id="37"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2">
                                            <p:txEl>
                                              <p:pRg st="6" end="6"/>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p:cTn id="43"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44"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45" dur="1000" fill="hold"/>
                                        <p:tgtEl>
                                          <p:spTgt spid="2">
                                            <p:txEl>
                                              <p:pRg st="7" end="7"/>
                                            </p:txEl>
                                          </p:spTgt>
                                        </p:tgtEl>
                                        <p:attrNameLst>
                                          <p:attrName>style.rotation</p:attrName>
                                        </p:attrNameLst>
                                      </p:cBhvr>
                                      <p:tavLst>
                                        <p:tav tm="0">
                                          <p:val>
                                            <p:fltVal val="90"/>
                                          </p:val>
                                        </p:tav>
                                        <p:tav tm="100000">
                                          <p:val>
                                            <p:fltVal val="0"/>
                                          </p:val>
                                        </p:tav>
                                      </p:tavLst>
                                    </p:anim>
                                    <p:animEffect transition="in" filter="fade">
                                      <p:cBhvr>
                                        <p:cTn id="46" dur="1000"/>
                                        <p:tgtEl>
                                          <p:spTgt spid="2">
                                            <p:txEl>
                                              <p:pRg st="7" end="7"/>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p:cTn id="49"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0"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51" dur="1000" fill="hold"/>
                                        <p:tgtEl>
                                          <p:spTgt spid="2">
                                            <p:txEl>
                                              <p:pRg st="8" end="8"/>
                                            </p:txEl>
                                          </p:spTgt>
                                        </p:tgtEl>
                                        <p:attrNameLst>
                                          <p:attrName>style.rotation</p:attrName>
                                        </p:attrNameLst>
                                      </p:cBhvr>
                                      <p:tavLst>
                                        <p:tav tm="0">
                                          <p:val>
                                            <p:fltVal val="90"/>
                                          </p:val>
                                        </p:tav>
                                        <p:tav tm="100000">
                                          <p:val>
                                            <p:fltVal val="0"/>
                                          </p:val>
                                        </p:tav>
                                      </p:tavLst>
                                    </p:anim>
                                    <p:animEffect transition="in" filter="fade">
                                      <p:cBhvr>
                                        <p:cTn id="52" dur="1000"/>
                                        <p:tgtEl>
                                          <p:spTgt spid="2">
                                            <p:txEl>
                                              <p:pRg st="8" end="8"/>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p:cTn id="55" dur="1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56" dur="1000" fill="hold"/>
                                        <p:tgtEl>
                                          <p:spTgt spid="2">
                                            <p:txEl>
                                              <p:pRg st="9" end="9"/>
                                            </p:txEl>
                                          </p:spTgt>
                                        </p:tgtEl>
                                        <p:attrNameLst>
                                          <p:attrName>ppt_h</p:attrName>
                                        </p:attrNameLst>
                                      </p:cBhvr>
                                      <p:tavLst>
                                        <p:tav tm="0">
                                          <p:val>
                                            <p:fltVal val="0"/>
                                          </p:val>
                                        </p:tav>
                                        <p:tav tm="100000">
                                          <p:val>
                                            <p:strVal val="#ppt_h"/>
                                          </p:val>
                                        </p:tav>
                                      </p:tavLst>
                                    </p:anim>
                                    <p:anim calcmode="lin" valueType="num">
                                      <p:cBhvr>
                                        <p:cTn id="57" dur="1000" fill="hold"/>
                                        <p:tgtEl>
                                          <p:spTgt spid="2">
                                            <p:txEl>
                                              <p:pRg st="9" end="9"/>
                                            </p:txEl>
                                          </p:spTgt>
                                        </p:tgtEl>
                                        <p:attrNameLst>
                                          <p:attrName>style.rotation</p:attrName>
                                        </p:attrNameLst>
                                      </p:cBhvr>
                                      <p:tavLst>
                                        <p:tav tm="0">
                                          <p:val>
                                            <p:fltVal val="90"/>
                                          </p:val>
                                        </p:tav>
                                        <p:tav tm="100000">
                                          <p:val>
                                            <p:fltVal val="0"/>
                                          </p:val>
                                        </p:tav>
                                      </p:tavLst>
                                    </p:anim>
                                    <p:animEffect transition="in" filter="fade">
                                      <p:cBhvr>
                                        <p:cTn id="58" dur="1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8356" y="1988840"/>
            <a:ext cx="7710028" cy="2769096"/>
          </a:xfrm>
        </p:spPr>
        <p:txBody>
          <a:bodyPr>
            <a:normAutofit/>
          </a:bodyPr>
          <a:lstStyle/>
          <a:p>
            <a:r>
              <a:rPr lang="en-CA" sz="2400" dirty="0"/>
              <a:t>While working </a:t>
            </a:r>
            <a:r>
              <a:rPr lang="en-CA" sz="2400" dirty="0" smtClean="0"/>
              <a:t>in Milan, Leonardo invented his ultimate </a:t>
            </a:r>
            <a:r>
              <a:rPr lang="en-CA" sz="2400" dirty="0"/>
              <a:t>war machine: the armored </a:t>
            </a:r>
            <a:r>
              <a:rPr lang="en-CA" sz="2400" dirty="0" smtClean="0"/>
              <a:t>tank</a:t>
            </a:r>
          </a:p>
          <a:p>
            <a:r>
              <a:rPr lang="en-CA" sz="2400" dirty="0"/>
              <a:t>Driven by the muscle power of eight men, the armored tank was a turtle-like moving shell with 36 guns poking out of its sides.</a:t>
            </a:r>
          </a:p>
        </p:txBody>
      </p:sp>
      <p:sp>
        <p:nvSpPr>
          <p:cNvPr id="3" name="Title 2"/>
          <p:cNvSpPr>
            <a:spLocks noGrp="1"/>
          </p:cNvSpPr>
          <p:nvPr>
            <p:ph type="title"/>
          </p:nvPr>
        </p:nvSpPr>
        <p:spPr/>
        <p:txBody>
          <a:bodyPr/>
          <a:lstStyle/>
          <a:p>
            <a:r>
              <a:rPr lang="en-CA" dirty="0"/>
              <a:t>Armored Tank</a:t>
            </a: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644008" y="4221088"/>
            <a:ext cx="3168352" cy="2116288"/>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104" y="20387"/>
            <a:ext cx="3733800" cy="23241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9672" y="4312563"/>
            <a:ext cx="2286000" cy="2000250"/>
          </a:xfrm>
          <a:prstGeom prst="rect">
            <a:avLst/>
          </a:prstGeom>
          <a:ln>
            <a:noFill/>
          </a:ln>
          <a:effectLst>
            <a:outerShdw blurRad="190500" algn="tl" rotWithShape="0">
              <a:srgbClr val="000000">
                <a:alpha val="70000"/>
              </a:srgbClr>
            </a:outerShdw>
          </a:effectLst>
        </p:spPr>
      </p:pic>
      <p:pic>
        <p:nvPicPr>
          <p:cNvPr id="1026" name="Picture 2" descr="C:\Users\Cynthia\AppData\Local\Microsoft\Windows\Temporary Internet Files\Content.IE5\XZYS6TZX\MC90029635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4012" y="563783"/>
            <a:ext cx="2199992" cy="1237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028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4741" y="1524000"/>
            <a:ext cx="7194517" cy="4572000"/>
          </a:xfrm>
        </p:spPr>
      </p:pic>
      <p:sp>
        <p:nvSpPr>
          <p:cNvPr id="3" name="Title 2"/>
          <p:cNvSpPr>
            <a:spLocks noGrp="1"/>
          </p:cNvSpPr>
          <p:nvPr>
            <p:ph type="title"/>
          </p:nvPr>
        </p:nvSpPr>
        <p:spPr/>
        <p:txBody>
          <a:bodyPr/>
          <a:lstStyle/>
          <a:p>
            <a:pPr algn="ctr"/>
            <a:r>
              <a:rPr lang="en-CA" dirty="0"/>
              <a:t>Armored Tank</a:t>
            </a:r>
          </a:p>
        </p:txBody>
      </p:sp>
    </p:spTree>
    <p:extLst>
      <p:ext uri="{BB962C8B-B14F-4D97-AF65-F5344CB8AC3E}">
        <p14:creationId xmlns:p14="http://schemas.microsoft.com/office/powerpoint/2010/main" val="3702632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40152" y="2060848"/>
            <a:ext cx="2801034" cy="3753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p:txBody>
          <a:bodyPr/>
          <a:lstStyle/>
          <a:p>
            <a:r>
              <a:rPr lang="en-CA" dirty="0"/>
              <a:t>What is it</a:t>
            </a:r>
            <a:r>
              <a:rPr lang="en-CA" sz="4400" b="1" dirty="0"/>
              <a:t>?</a:t>
            </a:r>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060848"/>
            <a:ext cx="5188723" cy="3753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03996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770984" cy="3489176"/>
          </a:xfrm>
        </p:spPr>
        <p:txBody>
          <a:bodyPr/>
          <a:lstStyle/>
          <a:p>
            <a:r>
              <a:rPr lang="en-CA" dirty="0" smtClean="0"/>
              <a:t>-</a:t>
            </a:r>
            <a:r>
              <a:rPr lang="en-CA" sz="2400" dirty="0" smtClean="0"/>
              <a:t>Da </a:t>
            </a:r>
            <a:r>
              <a:rPr lang="en-CA" sz="2400" dirty="0"/>
              <a:t>Vinci was fascinated by birds</a:t>
            </a:r>
            <a:r>
              <a:rPr lang="en-CA" sz="2400" dirty="0" smtClean="0"/>
              <a:t>.</a:t>
            </a:r>
          </a:p>
          <a:p>
            <a:r>
              <a:rPr lang="en-CA" sz="2400" dirty="0" smtClean="0"/>
              <a:t>-He created a machine that would allow humans </a:t>
            </a:r>
            <a:r>
              <a:rPr lang="en-CA" sz="2400" dirty="0"/>
              <a:t>to soar through the air like birds</a:t>
            </a:r>
            <a:r>
              <a:rPr lang="en-CA" sz="2400" dirty="0" smtClean="0"/>
              <a:t>.</a:t>
            </a:r>
          </a:p>
          <a:p>
            <a:r>
              <a:rPr lang="en-CA" sz="2400" dirty="0" smtClean="0"/>
              <a:t>-A machine that flies by </a:t>
            </a:r>
            <a:r>
              <a:rPr lang="en-CA" sz="2400" dirty="0"/>
              <a:t>flapping its </a:t>
            </a:r>
            <a:r>
              <a:rPr lang="en-CA" sz="2400" dirty="0" smtClean="0"/>
              <a:t>wings by imitating </a:t>
            </a:r>
            <a:r>
              <a:rPr lang="en-CA" sz="2400" dirty="0"/>
              <a:t>the flapping-wing flight of birds, </a:t>
            </a:r>
            <a:r>
              <a:rPr lang="en-CA" sz="2400" dirty="0" smtClean="0"/>
              <a:t>bats, and insects.</a:t>
            </a:r>
            <a:endParaRPr lang="en-CA" sz="2400" dirty="0"/>
          </a:p>
        </p:txBody>
      </p:sp>
      <p:sp>
        <p:nvSpPr>
          <p:cNvPr id="3" name="Title 2"/>
          <p:cNvSpPr>
            <a:spLocks noGrp="1"/>
          </p:cNvSpPr>
          <p:nvPr>
            <p:ph type="title"/>
          </p:nvPr>
        </p:nvSpPr>
        <p:spPr/>
        <p:txBody>
          <a:bodyPr/>
          <a:lstStyle/>
          <a:p>
            <a:r>
              <a:rPr lang="en-CA" dirty="0" err="1"/>
              <a:t>Ornithopter</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4458441"/>
            <a:ext cx="2286000" cy="2000250"/>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332656"/>
            <a:ext cx="1847850" cy="2476500"/>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5" y="4509120"/>
            <a:ext cx="2624648" cy="1898893"/>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168" y="2896440"/>
            <a:ext cx="2232248" cy="3587541"/>
          </a:xfrm>
          <a:prstGeom prst="rect">
            <a:avLst/>
          </a:prstGeom>
          <a:ln>
            <a:noFill/>
          </a:ln>
          <a:effectLst>
            <a:softEdge rad="112500"/>
          </a:effectLst>
        </p:spPr>
      </p:pic>
    </p:spTree>
    <p:extLst>
      <p:ext uri="{BB962C8B-B14F-4D97-AF65-F5344CB8AC3E}">
        <p14:creationId xmlns:p14="http://schemas.microsoft.com/office/powerpoint/2010/main" val="27051770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484784"/>
            <a:ext cx="4129369" cy="3168352"/>
          </a:xfrm>
        </p:spPr>
      </p:pic>
      <p:sp>
        <p:nvSpPr>
          <p:cNvPr id="3" name="Title 2"/>
          <p:cNvSpPr>
            <a:spLocks noGrp="1"/>
          </p:cNvSpPr>
          <p:nvPr>
            <p:ph type="title"/>
          </p:nvPr>
        </p:nvSpPr>
        <p:spPr/>
        <p:txBody>
          <a:bodyPr/>
          <a:lstStyle/>
          <a:p>
            <a:r>
              <a:rPr lang="en-CA" dirty="0" smtClean="0"/>
              <a:t>The Flying Machin</a:t>
            </a:r>
            <a:r>
              <a:rPr lang="en-CA" dirty="0"/>
              <a:t>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3645024"/>
            <a:ext cx="4536504" cy="255178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340768"/>
            <a:ext cx="3853839" cy="2167784"/>
          </a:xfrm>
          <a:prstGeom prst="rect">
            <a:avLst/>
          </a:prstGeom>
        </p:spPr>
      </p:pic>
    </p:spTree>
    <p:extLst>
      <p:ext uri="{BB962C8B-B14F-4D97-AF65-F5344CB8AC3E}">
        <p14:creationId xmlns:p14="http://schemas.microsoft.com/office/powerpoint/2010/main" val="2387481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8322" y="1556792"/>
            <a:ext cx="4978896" cy="4713312"/>
          </a:xfrm>
        </p:spPr>
        <p:txBody>
          <a:bodyPr>
            <a:normAutofit fontScale="92500" lnSpcReduction="10000"/>
          </a:bodyPr>
          <a:lstStyle/>
          <a:p>
            <a:r>
              <a:rPr lang="en-CA" dirty="0"/>
              <a:t>Flight was of particular interest to da Vinci. </a:t>
            </a:r>
            <a:endParaRPr lang="en-CA" dirty="0" smtClean="0"/>
          </a:p>
          <a:p>
            <a:r>
              <a:rPr lang="en-CA" dirty="0" smtClean="0"/>
              <a:t>He </a:t>
            </a:r>
            <a:r>
              <a:rPr lang="en-CA" dirty="0"/>
              <a:t>studied the flight of birds and created plans for flying machines </a:t>
            </a:r>
          </a:p>
          <a:p>
            <a:r>
              <a:rPr lang="en-CA" dirty="0" smtClean="0"/>
              <a:t>Hundreds </a:t>
            </a:r>
            <a:r>
              <a:rPr lang="en-CA" dirty="0"/>
              <a:t>of years before the Wright brothers took their first </a:t>
            </a:r>
            <a:r>
              <a:rPr lang="en-CA" dirty="0" smtClean="0"/>
              <a:t>flight (1903)</a:t>
            </a:r>
            <a:endParaRPr lang="en-CA" dirty="0"/>
          </a:p>
          <a:p>
            <a:r>
              <a:rPr lang="en-CA" dirty="0" smtClean="0"/>
              <a:t>Unlike</a:t>
            </a:r>
            <a:r>
              <a:rPr lang="en-CA" b="1" dirty="0" smtClean="0"/>
              <a:t> </a:t>
            </a:r>
            <a:r>
              <a:rPr lang="en-CA" dirty="0"/>
              <a:t>some of his other inventions, his flying machine was built and tested</a:t>
            </a:r>
            <a:r>
              <a:rPr lang="en-CA" dirty="0" smtClean="0"/>
              <a:t>.</a:t>
            </a:r>
          </a:p>
          <a:p>
            <a:r>
              <a:rPr lang="en-CA" dirty="0" smtClean="0"/>
              <a:t> While </a:t>
            </a:r>
            <a:r>
              <a:rPr lang="en-CA" dirty="0"/>
              <a:t>it may have been able to </a:t>
            </a:r>
            <a:r>
              <a:rPr lang="en-CA" dirty="0" smtClean="0"/>
              <a:t>fly in the sky, </a:t>
            </a:r>
            <a:r>
              <a:rPr lang="en-CA" dirty="0"/>
              <a:t>it could not get itself off the ground. </a:t>
            </a:r>
          </a:p>
        </p:txBody>
      </p:sp>
      <p:sp>
        <p:nvSpPr>
          <p:cNvPr id="3" name="Title 2"/>
          <p:cNvSpPr>
            <a:spLocks noGrp="1"/>
          </p:cNvSpPr>
          <p:nvPr>
            <p:ph type="title"/>
          </p:nvPr>
        </p:nvSpPr>
        <p:spPr/>
        <p:txBody>
          <a:bodyPr/>
          <a:lstStyle/>
          <a:p>
            <a:r>
              <a:rPr lang="en-CA" b="1" dirty="0"/>
              <a:t>Flying Machine</a:t>
            </a:r>
            <a:endParaRPr lang="en-C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9086" y="1988840"/>
            <a:ext cx="3322051" cy="241402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4515" y="351164"/>
            <a:ext cx="940115" cy="154716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5381" y="461310"/>
            <a:ext cx="1728192" cy="132686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6136" y="4509120"/>
            <a:ext cx="2514600" cy="1819275"/>
          </a:xfrm>
          <a:prstGeom prst="rect">
            <a:avLst/>
          </a:prstGeom>
        </p:spPr>
      </p:pic>
    </p:spTree>
    <p:extLst>
      <p:ext uri="{BB962C8B-B14F-4D97-AF65-F5344CB8AC3E}">
        <p14:creationId xmlns:p14="http://schemas.microsoft.com/office/powerpoint/2010/main" val="1364856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2276872"/>
            <a:ext cx="3481622" cy="3878263"/>
          </a:xfrm>
        </p:spPr>
      </p:pic>
      <p:sp>
        <p:nvSpPr>
          <p:cNvPr id="3" name="Title 2"/>
          <p:cNvSpPr>
            <a:spLocks noGrp="1"/>
          </p:cNvSpPr>
          <p:nvPr>
            <p:ph type="title"/>
          </p:nvPr>
        </p:nvSpPr>
        <p:spPr>
          <a:xfrm>
            <a:off x="755576" y="692696"/>
            <a:ext cx="7756263" cy="1054250"/>
          </a:xfrm>
        </p:spPr>
        <p:txBody>
          <a:bodyPr>
            <a:normAutofit fontScale="90000"/>
          </a:bodyPr>
          <a:lstStyle/>
          <a:p>
            <a:pPr algn="ctr"/>
            <a:r>
              <a:rPr lang="en-CA" dirty="0"/>
              <a:t/>
            </a:r>
            <a:br>
              <a:rPr lang="en-CA" dirty="0"/>
            </a:br>
            <a:r>
              <a:rPr lang="en-CA" sz="4800" dirty="0"/>
              <a:t>S</a:t>
            </a:r>
            <a:r>
              <a:rPr lang="en-CA" sz="4800" dirty="0" smtClean="0"/>
              <a:t>hoes for</a:t>
            </a:r>
            <a:br>
              <a:rPr lang="en-CA" sz="4800" dirty="0" smtClean="0"/>
            </a:br>
            <a:r>
              <a:rPr lang="en-CA" sz="4800" dirty="0" smtClean="0"/>
              <a:t> Walking </a:t>
            </a:r>
            <a:r>
              <a:rPr lang="en-CA" sz="4800" dirty="0"/>
              <a:t>on </a:t>
            </a:r>
            <a:r>
              <a:rPr lang="en-CA" sz="4800" dirty="0" smtClean="0"/>
              <a:t>Water </a:t>
            </a:r>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4707" y="2340071"/>
            <a:ext cx="2782810" cy="3816424"/>
          </a:xfrm>
          <a:prstGeom prst="rect">
            <a:avLst/>
          </a:prstGeom>
        </p:spPr>
      </p:pic>
    </p:spTree>
    <p:extLst>
      <p:ext uri="{BB962C8B-B14F-4D97-AF65-F5344CB8AC3E}">
        <p14:creationId xmlns:p14="http://schemas.microsoft.com/office/powerpoint/2010/main" val="3169776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8572" y="1524000"/>
            <a:ext cx="6966856" cy="4572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p:nvPr>
        </p:nvSpPr>
        <p:spPr/>
        <p:txBody>
          <a:bodyPr/>
          <a:lstStyle/>
          <a:p>
            <a:pPr algn="ctr"/>
            <a:r>
              <a:rPr lang="en-CA" dirty="0" smtClean="0"/>
              <a:t>His Inventions</a:t>
            </a:r>
            <a:endParaRPr lang="en-CA" dirty="0"/>
          </a:p>
        </p:txBody>
      </p:sp>
    </p:spTree>
    <p:extLst>
      <p:ext uri="{BB962C8B-B14F-4D97-AF65-F5344CB8AC3E}">
        <p14:creationId xmlns:p14="http://schemas.microsoft.com/office/powerpoint/2010/main" val="32965472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192" y="1556792"/>
            <a:ext cx="4690864" cy="4497288"/>
          </a:xfrm>
        </p:spPr>
        <p:txBody>
          <a:bodyPr>
            <a:normAutofit/>
          </a:bodyPr>
          <a:lstStyle/>
          <a:p>
            <a:r>
              <a:rPr lang="en-CA" b="1" dirty="0"/>
              <a:t>Too Busy to Finish </a:t>
            </a:r>
          </a:p>
          <a:p>
            <a:pPr marL="0" indent="0">
              <a:buNone/>
            </a:pPr>
            <a:r>
              <a:rPr lang="en-CA" sz="2200" dirty="0"/>
              <a:t>-</a:t>
            </a:r>
            <a:r>
              <a:rPr lang="en-CA" sz="2200" dirty="0" smtClean="0"/>
              <a:t>Leonardo </a:t>
            </a:r>
            <a:r>
              <a:rPr lang="en-CA" sz="2200" dirty="0"/>
              <a:t>Da Vinci took things slow.  </a:t>
            </a:r>
            <a:endParaRPr lang="en-CA" sz="2200" dirty="0" smtClean="0"/>
          </a:p>
          <a:p>
            <a:pPr marL="0" indent="0">
              <a:buNone/>
            </a:pPr>
            <a:r>
              <a:rPr lang="en-CA" sz="2200" dirty="0" smtClean="0"/>
              <a:t>-He </a:t>
            </a:r>
            <a:r>
              <a:rPr lang="en-CA" sz="2200" dirty="0"/>
              <a:t>loved to observe, study, and plan before beginning a project.  By the time he started, he would have too many ideas to focus on one thing.  </a:t>
            </a:r>
            <a:endParaRPr lang="en-CA" sz="2200" dirty="0" smtClean="0"/>
          </a:p>
          <a:p>
            <a:pPr marL="0" indent="0">
              <a:buNone/>
            </a:pPr>
            <a:r>
              <a:rPr lang="en-CA" sz="2200" dirty="0" smtClean="0"/>
              <a:t>-He was known for leaving his paintings </a:t>
            </a:r>
            <a:r>
              <a:rPr lang="en-CA" sz="2200" u="sng" dirty="0" smtClean="0"/>
              <a:t>unfinished</a:t>
            </a:r>
            <a:r>
              <a:rPr lang="en-CA" sz="2200" dirty="0" smtClean="0"/>
              <a:t>. </a:t>
            </a:r>
          </a:p>
          <a:p>
            <a:pPr marL="0" indent="0">
              <a:buNone/>
            </a:pPr>
            <a:r>
              <a:rPr lang="en-CA" sz="2200" dirty="0" smtClean="0"/>
              <a:t>-He spent his time on more important things…his </a:t>
            </a:r>
            <a:r>
              <a:rPr lang="en-CA" sz="2200" dirty="0"/>
              <a:t>inventions.</a:t>
            </a:r>
          </a:p>
          <a:p>
            <a:endParaRPr lang="en-CA" dirty="0"/>
          </a:p>
        </p:txBody>
      </p:sp>
      <p:sp>
        <p:nvSpPr>
          <p:cNvPr id="3" name="Title 2"/>
          <p:cNvSpPr>
            <a:spLocks noGrp="1"/>
          </p:cNvSpPr>
          <p:nvPr>
            <p:ph type="title"/>
          </p:nvPr>
        </p:nvSpPr>
        <p:spPr/>
        <p:txBody>
          <a:bodyPr/>
          <a:lstStyle/>
          <a:p>
            <a:pPr algn="ctr"/>
            <a:r>
              <a:rPr lang="en-CA" dirty="0" smtClean="0"/>
              <a:t>Leonardo the Procrastinator </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772816"/>
            <a:ext cx="3456384" cy="1944216"/>
          </a:xfrm>
          <a:prstGeom prst="rect">
            <a:avLst/>
          </a:prstGeom>
        </p:spPr>
      </p:pic>
    </p:spTree>
    <p:extLst>
      <p:ext uri="{BB962C8B-B14F-4D97-AF65-F5344CB8AC3E}">
        <p14:creationId xmlns:p14="http://schemas.microsoft.com/office/powerpoint/2010/main" val="12036576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b="1" dirty="0"/>
              <a:t>Other Water-Related Devices </a:t>
            </a:r>
          </a:p>
          <a:p>
            <a:r>
              <a:rPr lang="en-CA" dirty="0"/>
              <a:t>submarine </a:t>
            </a:r>
          </a:p>
          <a:p>
            <a:r>
              <a:rPr lang="en-CA" dirty="0"/>
              <a:t>water turbines </a:t>
            </a:r>
          </a:p>
          <a:p>
            <a:r>
              <a:rPr lang="en-CA" dirty="0"/>
              <a:t>swing bridges </a:t>
            </a:r>
          </a:p>
          <a:p>
            <a:r>
              <a:rPr lang="en-CA" dirty="0"/>
              <a:t>double-decker bridges </a:t>
            </a:r>
          </a:p>
          <a:p>
            <a:r>
              <a:rPr lang="en-CA" dirty="0"/>
              <a:t>various boats </a:t>
            </a:r>
          </a:p>
          <a:p>
            <a:r>
              <a:rPr lang="en-CA" dirty="0" smtClean="0"/>
              <a:t>self </a:t>
            </a:r>
            <a:r>
              <a:rPr lang="en-CA" dirty="0"/>
              <a:t>flotation device</a:t>
            </a:r>
          </a:p>
          <a:p>
            <a:endParaRPr lang="en-CA" dirty="0"/>
          </a:p>
        </p:txBody>
      </p:sp>
      <p:sp>
        <p:nvSpPr>
          <p:cNvPr id="3" name="Title 2"/>
          <p:cNvSpPr>
            <a:spLocks noGrp="1"/>
          </p:cNvSpPr>
          <p:nvPr>
            <p:ph type="title"/>
          </p:nvPr>
        </p:nvSpPr>
        <p:spPr/>
        <p:txBody>
          <a:bodyPr/>
          <a:lstStyle/>
          <a:p>
            <a:r>
              <a:rPr lang="en-CA" dirty="0" smtClean="0"/>
              <a:t>Other Inventions </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2132856"/>
            <a:ext cx="2533091" cy="335995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65269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690864" cy="4785320"/>
          </a:xfrm>
        </p:spPr>
        <p:txBody>
          <a:bodyPr>
            <a:normAutofit/>
          </a:bodyPr>
          <a:lstStyle/>
          <a:p>
            <a:r>
              <a:rPr lang="en-CA" dirty="0"/>
              <a:t>Leonardo da Vinci was born on April 15, 1452 and died on May 2, 1519. He was Italian.</a:t>
            </a:r>
          </a:p>
          <a:p>
            <a:r>
              <a:rPr lang="en-CA" dirty="0" smtClean="0"/>
              <a:t>He </a:t>
            </a:r>
            <a:r>
              <a:rPr lang="en-CA" dirty="0"/>
              <a:t>lived during </a:t>
            </a:r>
            <a:r>
              <a:rPr lang="en-CA" dirty="0" smtClean="0"/>
              <a:t>the time of the </a:t>
            </a:r>
            <a:r>
              <a:rPr lang="en-CA" u="sng" dirty="0" smtClean="0"/>
              <a:t>Renaissance </a:t>
            </a:r>
            <a:r>
              <a:rPr lang="en-CA" dirty="0" smtClean="0"/>
              <a:t>da </a:t>
            </a:r>
            <a:r>
              <a:rPr lang="en-CA" dirty="0"/>
              <a:t>Vinci" </a:t>
            </a:r>
            <a:r>
              <a:rPr lang="en-CA" dirty="0" smtClean="0"/>
              <a:t>means </a:t>
            </a:r>
            <a:r>
              <a:rPr lang="en-CA" dirty="0"/>
              <a:t>"of Vinci", the </a:t>
            </a:r>
            <a:r>
              <a:rPr lang="en-CA" dirty="0" smtClean="0"/>
              <a:t>town </a:t>
            </a:r>
            <a:r>
              <a:rPr lang="en-CA" dirty="0"/>
              <a:t>where he was born</a:t>
            </a:r>
            <a:r>
              <a:rPr lang="en-CA" dirty="0" smtClean="0"/>
              <a:t>.</a:t>
            </a:r>
          </a:p>
          <a:p>
            <a:r>
              <a:rPr lang="en-CA" dirty="0" smtClean="0"/>
              <a:t>-He hated war, and was a </a:t>
            </a:r>
            <a:r>
              <a:rPr lang="en-CA" u="sng" dirty="0" smtClean="0"/>
              <a:t>vegetarian</a:t>
            </a:r>
            <a:endParaRPr lang="en-CA" dirty="0"/>
          </a:p>
        </p:txBody>
      </p:sp>
      <p:sp>
        <p:nvSpPr>
          <p:cNvPr id="3" name="Title 2"/>
          <p:cNvSpPr>
            <a:spLocks noGrp="1"/>
          </p:cNvSpPr>
          <p:nvPr>
            <p:ph type="title"/>
          </p:nvPr>
        </p:nvSpPr>
        <p:spPr/>
        <p:txBody>
          <a:bodyPr/>
          <a:lstStyle/>
          <a:p>
            <a:r>
              <a:rPr lang="en-CA" dirty="0" smtClean="0"/>
              <a:t>Facts</a:t>
            </a: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688" y="507177"/>
            <a:ext cx="1743075" cy="2628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3356992"/>
            <a:ext cx="3304041" cy="2601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C:\Users\Cynthia\AppData\Local\Microsoft\Windows\Temporary Internet Files\Content.IE5\SN5555D2\MC90001880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5134" y="516669"/>
            <a:ext cx="1419134" cy="9339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6216" y="2132856"/>
            <a:ext cx="2337404" cy="1488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583940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i="1" dirty="0"/>
              <a:t>“As long as men massacre animals, they will kill each other.”</a:t>
            </a:r>
            <a:endParaRPr lang="en-CA" dirty="0"/>
          </a:p>
          <a:p>
            <a:r>
              <a:rPr lang="en-CA" i="1" dirty="0"/>
              <a:t>“The time will come when men such as I will look upon the murder of animals as they now look upon the murder of men.”</a:t>
            </a:r>
            <a:endParaRPr lang="en-CA" dirty="0"/>
          </a:p>
          <a:p>
            <a:r>
              <a:rPr lang="en-CA" dirty="0" smtClean="0"/>
              <a:t>“Poor </a:t>
            </a:r>
            <a:r>
              <a:rPr lang="en-CA" dirty="0"/>
              <a:t>is the pupil who does not surpass his master</a:t>
            </a:r>
            <a:r>
              <a:rPr lang="en-CA" dirty="0" smtClean="0"/>
              <a:t>.”</a:t>
            </a:r>
            <a:endParaRPr lang="en-CA" dirty="0"/>
          </a:p>
        </p:txBody>
      </p:sp>
      <p:sp>
        <p:nvSpPr>
          <p:cNvPr id="3" name="Title 2"/>
          <p:cNvSpPr>
            <a:spLocks noGrp="1"/>
          </p:cNvSpPr>
          <p:nvPr>
            <p:ph type="title"/>
          </p:nvPr>
        </p:nvSpPr>
        <p:spPr/>
        <p:txBody>
          <a:bodyPr/>
          <a:lstStyle/>
          <a:p>
            <a:r>
              <a:rPr lang="en-CA" dirty="0" smtClean="0"/>
              <a:t>Quotes</a:t>
            </a: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4221088"/>
            <a:ext cx="2619375" cy="1743075"/>
          </a:xfrm>
          <a:prstGeom prst="rect">
            <a:avLst/>
          </a:prstGeom>
        </p:spPr>
      </p:pic>
    </p:spTree>
    <p:extLst>
      <p:ext uri="{BB962C8B-B14F-4D97-AF65-F5344CB8AC3E}">
        <p14:creationId xmlns:p14="http://schemas.microsoft.com/office/powerpoint/2010/main" val="13955462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algn="ctr"/>
            <a:r>
              <a:rPr lang="en-CA" dirty="0">
                <a:hlinkClick r:id="rId2"/>
              </a:rPr>
              <a:t>http://</a:t>
            </a:r>
            <a:r>
              <a:rPr lang="en-CA" dirty="0" smtClean="0">
                <a:hlinkClick r:id="rId2"/>
              </a:rPr>
              <a:t>www.youtube.com/watch?v=PE8HHixDX2U</a:t>
            </a:r>
            <a:endParaRPr lang="en-CA" dirty="0" smtClean="0"/>
          </a:p>
          <a:p>
            <a:pPr marL="0" indent="0" algn="ctr">
              <a:buNone/>
            </a:pPr>
            <a:endParaRPr lang="en-CA" dirty="0"/>
          </a:p>
          <a:p>
            <a:pPr algn="ctr"/>
            <a:r>
              <a:rPr lang="en-CA" dirty="0">
                <a:hlinkClick r:id="rId3"/>
              </a:rPr>
              <a:t>http://</a:t>
            </a:r>
            <a:r>
              <a:rPr lang="en-CA" dirty="0" smtClean="0">
                <a:hlinkClick r:id="rId3"/>
              </a:rPr>
              <a:t>www.youtube.com/watch?v=zB-nfp-JxHQ</a:t>
            </a:r>
            <a:endParaRPr lang="en-CA" dirty="0" smtClean="0"/>
          </a:p>
          <a:p>
            <a:pPr algn="ctr"/>
            <a:endParaRPr lang="en-CA" dirty="0"/>
          </a:p>
          <a:p>
            <a:pPr algn="ctr"/>
            <a:r>
              <a:rPr lang="en-CA" dirty="0">
                <a:hlinkClick r:id="rId4"/>
              </a:rPr>
              <a:t>http://</a:t>
            </a:r>
            <a:r>
              <a:rPr lang="en-CA" dirty="0" smtClean="0">
                <a:hlinkClick r:id="rId4"/>
              </a:rPr>
              <a:t>www.youtube.com/watch?v=bP0WWUyUCAQ</a:t>
            </a:r>
            <a:endParaRPr lang="en-CA" dirty="0" smtClean="0"/>
          </a:p>
          <a:p>
            <a:pPr algn="ctr"/>
            <a:endParaRPr lang="en-CA" dirty="0"/>
          </a:p>
          <a:p>
            <a:pPr algn="ctr"/>
            <a:r>
              <a:rPr lang="en-CA" dirty="0"/>
              <a:t>http://www.youtube.com/watch?v=UBuLoRzhWeI</a:t>
            </a:r>
            <a:endParaRPr lang="en-CA" dirty="0" smtClean="0"/>
          </a:p>
          <a:p>
            <a:pPr algn="ctr"/>
            <a:endParaRPr lang="en-CA" dirty="0"/>
          </a:p>
          <a:p>
            <a:pPr algn="ctr"/>
            <a:endParaRPr lang="en-CA" dirty="0" smtClean="0"/>
          </a:p>
          <a:p>
            <a:pPr algn="ctr"/>
            <a:r>
              <a:rPr lang="en-CA" dirty="0"/>
              <a:t>http://www.youtube.com/watch?v=3isQI0nXQRE</a:t>
            </a:r>
          </a:p>
          <a:p>
            <a:pPr algn="ctr"/>
            <a:endParaRPr lang="en-CA" dirty="0" smtClean="0"/>
          </a:p>
          <a:p>
            <a:pPr algn="ctr"/>
            <a:endParaRPr lang="en-CA" dirty="0"/>
          </a:p>
          <a:p>
            <a:pPr algn="ctr"/>
            <a:endParaRPr lang="en-CA" dirty="0" smtClean="0"/>
          </a:p>
          <a:p>
            <a:pPr algn="ctr"/>
            <a:r>
              <a:rPr lang="en-CA" dirty="0" smtClean="0"/>
              <a:t>Educational Website</a:t>
            </a:r>
          </a:p>
          <a:p>
            <a:pPr marL="0" indent="0" algn="ctr">
              <a:buNone/>
            </a:pPr>
            <a:endParaRPr lang="en-CA" dirty="0"/>
          </a:p>
          <a:p>
            <a:pPr marL="0" indent="0" algn="ctr">
              <a:buNone/>
            </a:pPr>
            <a:r>
              <a:rPr lang="en-CA" dirty="0">
                <a:hlinkClick r:id="rId5"/>
              </a:rPr>
              <a:t>http://</a:t>
            </a:r>
            <a:r>
              <a:rPr lang="en-CA" dirty="0" smtClean="0">
                <a:hlinkClick r:id="rId5"/>
              </a:rPr>
              <a:t>legacy.mos.org/sln/Leonardo/LeoHomePage.html</a:t>
            </a:r>
            <a:endParaRPr lang="en-CA" dirty="0" smtClean="0"/>
          </a:p>
          <a:p>
            <a:pPr marL="0" indent="0" algn="ctr">
              <a:buNone/>
            </a:pPr>
            <a:r>
              <a:rPr lang="en-CA" dirty="0">
                <a:hlinkClick r:id="rId6"/>
              </a:rPr>
              <a:t>http://</a:t>
            </a:r>
            <a:r>
              <a:rPr lang="en-CA" dirty="0" smtClean="0">
                <a:hlinkClick r:id="rId6"/>
              </a:rPr>
              <a:t>www.wikihow.com/Make-Paper-Look-Old</a:t>
            </a:r>
            <a:endParaRPr lang="en-CA" dirty="0" smtClean="0"/>
          </a:p>
          <a:p>
            <a:pPr marL="0" indent="0" algn="ctr">
              <a:buNone/>
            </a:pPr>
            <a:r>
              <a:rPr lang="en-CA" dirty="0">
                <a:hlinkClick r:id="rId7"/>
              </a:rPr>
              <a:t>http://</a:t>
            </a:r>
            <a:r>
              <a:rPr lang="en-CA" dirty="0" smtClean="0">
                <a:hlinkClick r:id="rId7"/>
              </a:rPr>
              <a:t>www.wikihow.com/Make-a-Paper-Scroll</a:t>
            </a:r>
            <a:endParaRPr lang="en-CA" dirty="0" smtClean="0"/>
          </a:p>
          <a:p>
            <a:pPr marL="0" indent="0">
              <a:buNone/>
            </a:pPr>
            <a:endParaRPr lang="en-CA" dirty="0" smtClean="0"/>
          </a:p>
          <a:p>
            <a:pPr marL="0" indent="0">
              <a:buNone/>
            </a:pPr>
            <a:endParaRPr lang="en-CA" dirty="0" smtClean="0"/>
          </a:p>
          <a:p>
            <a:endParaRPr lang="en-CA" dirty="0"/>
          </a:p>
        </p:txBody>
      </p:sp>
      <p:sp>
        <p:nvSpPr>
          <p:cNvPr id="3" name="Title 2"/>
          <p:cNvSpPr>
            <a:spLocks noGrp="1"/>
          </p:cNvSpPr>
          <p:nvPr>
            <p:ph type="title"/>
          </p:nvPr>
        </p:nvSpPr>
        <p:spPr/>
        <p:txBody>
          <a:bodyPr/>
          <a:lstStyle/>
          <a:p>
            <a:pPr algn="ctr"/>
            <a:r>
              <a:rPr lang="en-CA" dirty="0" smtClean="0"/>
              <a:t>Video</a:t>
            </a:r>
            <a:endParaRPr lang="en-CA" dirty="0"/>
          </a:p>
        </p:txBody>
      </p:sp>
    </p:spTree>
    <p:extLst>
      <p:ext uri="{BB962C8B-B14F-4D97-AF65-F5344CB8AC3E}">
        <p14:creationId xmlns:p14="http://schemas.microsoft.com/office/powerpoint/2010/main" val="3734633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Because Leonardo's interests were so varied, he was easily distracted and had trouble </a:t>
            </a:r>
            <a:r>
              <a:rPr lang="en-CA" dirty="0" smtClean="0"/>
              <a:t>completing his works </a:t>
            </a:r>
          </a:p>
          <a:p>
            <a:r>
              <a:rPr lang="en-CA" dirty="0"/>
              <a:t>Many people think that he was </a:t>
            </a:r>
            <a:r>
              <a:rPr lang="en-CA" u="sng" dirty="0"/>
              <a:t>the most talented </a:t>
            </a:r>
            <a:r>
              <a:rPr lang="en-CA" dirty="0"/>
              <a:t>person ever to have </a:t>
            </a:r>
            <a:r>
              <a:rPr lang="en-CA" dirty="0" smtClean="0"/>
              <a:t>lived</a:t>
            </a:r>
          </a:p>
          <a:p>
            <a:r>
              <a:rPr lang="en-AU" dirty="0"/>
              <a:t>He was </a:t>
            </a:r>
            <a:r>
              <a:rPr lang="en-AU" u="sng" dirty="0"/>
              <a:t>left-handed</a:t>
            </a:r>
            <a:r>
              <a:rPr lang="en-AU" dirty="0"/>
              <a:t> </a:t>
            </a:r>
            <a:endParaRPr lang="en-CA" dirty="0"/>
          </a:p>
        </p:txBody>
      </p:sp>
      <p:sp>
        <p:nvSpPr>
          <p:cNvPr id="3" name="Title 2"/>
          <p:cNvSpPr>
            <a:spLocks noGrp="1"/>
          </p:cNvSpPr>
          <p:nvPr>
            <p:ph type="title"/>
          </p:nvPr>
        </p:nvSpPr>
        <p:spPr/>
        <p:txBody>
          <a:bodyPr/>
          <a:lstStyle/>
          <a:p>
            <a:r>
              <a:rPr lang="en-CA" dirty="0"/>
              <a:t>Facts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4709" y="2996952"/>
            <a:ext cx="2088231" cy="3212663"/>
          </a:xfrm>
          <a:prstGeom prst="rect">
            <a:avLst/>
          </a:prstGeom>
        </p:spPr>
      </p:pic>
    </p:spTree>
    <p:extLst>
      <p:ext uri="{BB962C8B-B14F-4D97-AF65-F5344CB8AC3E}">
        <p14:creationId xmlns:p14="http://schemas.microsoft.com/office/powerpoint/2010/main" val="3865459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556792"/>
            <a:ext cx="8352928" cy="2016224"/>
          </a:xfrm>
        </p:spPr>
        <p:txBody>
          <a:bodyPr>
            <a:normAutofit fontScale="85000" lnSpcReduction="20000"/>
          </a:bodyPr>
          <a:lstStyle/>
          <a:p>
            <a:r>
              <a:rPr lang="en-CA" u="sng" dirty="0" smtClean="0"/>
              <a:t>Renaissance</a:t>
            </a:r>
            <a:r>
              <a:rPr lang="en-CA" dirty="0" smtClean="0"/>
              <a:t> = Rebirth or new beginning (14</a:t>
            </a:r>
            <a:r>
              <a:rPr lang="en-CA" baseline="30000" dirty="0" smtClean="0"/>
              <a:t>th</a:t>
            </a:r>
            <a:r>
              <a:rPr lang="en-CA" dirty="0" smtClean="0"/>
              <a:t> to 17</a:t>
            </a:r>
            <a:r>
              <a:rPr lang="en-CA" baseline="30000" dirty="0" smtClean="0"/>
              <a:t>th</a:t>
            </a:r>
            <a:r>
              <a:rPr lang="en-CA" dirty="0" smtClean="0"/>
              <a:t> century)</a:t>
            </a:r>
          </a:p>
          <a:p>
            <a:endParaRPr lang="en-CA" dirty="0" smtClean="0"/>
          </a:p>
          <a:p>
            <a:pPr marL="0" indent="0">
              <a:buNone/>
            </a:pPr>
            <a:r>
              <a:rPr lang="en-CA" dirty="0" smtClean="0"/>
              <a:t>Transformation in time from the </a:t>
            </a:r>
            <a:r>
              <a:rPr lang="en-CA" u="sng" dirty="0" smtClean="0"/>
              <a:t>dark ages</a:t>
            </a:r>
            <a:r>
              <a:rPr lang="en-CA" dirty="0" smtClean="0"/>
              <a:t> (when past knowledge was lost) to the modern era </a:t>
            </a:r>
          </a:p>
          <a:p>
            <a:pPr marL="0" indent="0">
              <a:buNone/>
            </a:pPr>
            <a:r>
              <a:rPr lang="en-CA" dirty="0" smtClean="0"/>
              <a:t>It </a:t>
            </a:r>
            <a:r>
              <a:rPr lang="en-CA" dirty="0"/>
              <a:t>was a rebirth of education, science, art, literature, music, and a better life for people in general. </a:t>
            </a:r>
            <a:endParaRPr lang="en-CA" dirty="0" smtClean="0"/>
          </a:p>
          <a:p>
            <a:endParaRPr lang="en-CA" dirty="0"/>
          </a:p>
        </p:txBody>
      </p:sp>
      <p:sp>
        <p:nvSpPr>
          <p:cNvPr id="3" name="Title 2"/>
          <p:cNvSpPr>
            <a:spLocks noGrp="1"/>
          </p:cNvSpPr>
          <p:nvPr>
            <p:ph type="title"/>
          </p:nvPr>
        </p:nvSpPr>
        <p:spPr/>
        <p:txBody>
          <a:bodyPr/>
          <a:lstStyle/>
          <a:p>
            <a:r>
              <a:rPr lang="en-CA" dirty="0" smtClean="0"/>
              <a:t>What is </a:t>
            </a:r>
            <a:r>
              <a:rPr lang="en-CA" dirty="0"/>
              <a:t>the </a:t>
            </a:r>
            <a:r>
              <a:rPr lang="en-CA" dirty="0" smtClean="0"/>
              <a:t>Renaissance?</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4470370"/>
            <a:ext cx="3853171" cy="2097795"/>
          </a:xfrm>
          <a:prstGeom prst="rect">
            <a:avLst/>
          </a:prstGeom>
          <a:ln>
            <a:noFill/>
          </a:ln>
          <a:effectLst>
            <a:softEdge rad="112500"/>
          </a:effectLst>
        </p:spPr>
      </p:pic>
      <p:sp>
        <p:nvSpPr>
          <p:cNvPr id="5" name="Rectangle 4"/>
          <p:cNvSpPr/>
          <p:nvPr/>
        </p:nvSpPr>
        <p:spPr>
          <a:xfrm>
            <a:off x="467544" y="3933056"/>
            <a:ext cx="4032448" cy="2000548"/>
          </a:xfrm>
          <a:prstGeom prst="rect">
            <a:avLst/>
          </a:prstGeom>
        </p:spPr>
        <p:txBody>
          <a:bodyPr wrap="square">
            <a:spAutoFit/>
          </a:bodyPr>
          <a:lstStyle/>
          <a:p>
            <a:endParaRPr lang="en-CA" sz="2400" dirty="0"/>
          </a:p>
          <a:p>
            <a:r>
              <a:rPr lang="en-CA" sz="2000" u="sng" dirty="0"/>
              <a:t>Renaissance </a:t>
            </a:r>
            <a:r>
              <a:rPr lang="en-CA" sz="2000" u="sng" dirty="0" smtClean="0"/>
              <a:t>Man</a:t>
            </a:r>
            <a:r>
              <a:rPr lang="en-CA" sz="2000" dirty="0" smtClean="0"/>
              <a:t> = </a:t>
            </a:r>
            <a:r>
              <a:rPr lang="en-CA" sz="2000" dirty="0"/>
              <a:t>A person with many talents &amp; considered an expert in many  </a:t>
            </a:r>
            <a:r>
              <a:rPr lang="en-CA" sz="2000" dirty="0" smtClean="0"/>
              <a:t>things</a:t>
            </a:r>
          </a:p>
          <a:p>
            <a:endParaRPr lang="en-CA" sz="2000" dirty="0"/>
          </a:p>
          <a:p>
            <a:r>
              <a:rPr lang="en-CA" sz="2000" dirty="0"/>
              <a:t>Example: Leonardo da Vinci</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3356992"/>
            <a:ext cx="1653648" cy="2204864"/>
          </a:xfrm>
          <a:prstGeom prst="rect">
            <a:avLst/>
          </a:prstGeom>
          <a:ln>
            <a:noFill/>
          </a:ln>
          <a:effectLst>
            <a:softEdge rad="112500"/>
          </a:effectLst>
        </p:spPr>
      </p:pic>
    </p:spTree>
    <p:extLst>
      <p:ext uri="{BB962C8B-B14F-4D97-AF65-F5344CB8AC3E}">
        <p14:creationId xmlns:p14="http://schemas.microsoft.com/office/powerpoint/2010/main" val="1446779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CA" dirty="0"/>
              <a:t>Famous Paintings</a:t>
            </a:r>
          </a:p>
        </p:txBody>
      </p:sp>
      <p:pic>
        <p:nvPicPr>
          <p:cNvPr id="1026" name="Picture 2" descr="C:\Users\Cynthia\AppData\Local\Microsoft\Windows\Temporary Internet Files\Content.IE5\XZYS6TZX\MC9002339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132856"/>
            <a:ext cx="4812897" cy="36330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Cynthia\AppData\Local\Microsoft\Windows\Temporary Internet Files\Content.IE5\7HD12GZU\MC90043362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4077072"/>
            <a:ext cx="1517650" cy="182721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Cynthia\AppData\Local\Microsoft\Windows\Temporary Internet Files\Content.IE5\0ZQW2D36\MC90025042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3717032"/>
            <a:ext cx="2116137" cy="232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102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95936" y="2248347"/>
            <a:ext cx="4448816" cy="3908425"/>
          </a:xfrm>
        </p:spPr>
        <p:txBody>
          <a:bodyPr>
            <a:normAutofit/>
          </a:bodyPr>
          <a:lstStyle/>
          <a:p>
            <a:r>
              <a:rPr lang="en-CA" dirty="0"/>
              <a:t>The Mona Lisa is perhaps the most well known painting in the world</a:t>
            </a:r>
            <a:r>
              <a:rPr lang="en-CA" dirty="0" smtClean="0"/>
              <a:t>.</a:t>
            </a:r>
          </a:p>
          <a:p>
            <a:r>
              <a:rPr lang="en-CA" dirty="0" smtClean="0"/>
              <a:t> </a:t>
            </a:r>
            <a:r>
              <a:rPr lang="en-AU" dirty="0"/>
              <a:t>It took da Vinci about ten years to paint Mona Lisa's lips.</a:t>
            </a:r>
            <a:endParaRPr lang="en-CA" dirty="0" smtClean="0"/>
          </a:p>
          <a:p>
            <a:pPr marL="0" indent="0">
              <a:buNone/>
            </a:pPr>
            <a:endParaRPr lang="en-CA" dirty="0"/>
          </a:p>
        </p:txBody>
      </p:sp>
      <p:sp>
        <p:nvSpPr>
          <p:cNvPr id="3" name="Title 2"/>
          <p:cNvSpPr>
            <a:spLocks noGrp="1"/>
          </p:cNvSpPr>
          <p:nvPr>
            <p:ph type="title"/>
          </p:nvPr>
        </p:nvSpPr>
        <p:spPr/>
        <p:txBody>
          <a:bodyPr/>
          <a:lstStyle/>
          <a:p>
            <a:r>
              <a:rPr lang="en-CA" i="1" dirty="0"/>
              <a:t>Mona Lisa</a:t>
            </a:r>
            <a:endParaRPr lang="en-CA" dirty="0"/>
          </a:p>
        </p:txBody>
      </p:sp>
      <p:pic>
        <p:nvPicPr>
          <p:cNvPr id="2050" name="Picture 2" descr="D:\Cynthia\Desktop\Leonardo Davinci\Mona_Lisa,_by_Leonardo_da_Vinci,_from_C2RMF_retouch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060848"/>
            <a:ext cx="2748850" cy="4095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76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060848"/>
            <a:ext cx="3826768" cy="4608512"/>
          </a:xfrm>
        </p:spPr>
        <p:txBody>
          <a:bodyPr>
            <a:normAutofit/>
          </a:bodyPr>
          <a:lstStyle/>
          <a:p>
            <a:r>
              <a:rPr lang="en-CA" sz="2400" dirty="0" smtClean="0"/>
              <a:t>The </a:t>
            </a:r>
            <a:r>
              <a:rPr lang="en-CA" sz="2400" dirty="0"/>
              <a:t>Vitruvian Man is a drawing by Leonardo da Vinci </a:t>
            </a:r>
            <a:endParaRPr lang="en-CA" sz="2400" dirty="0" smtClean="0"/>
          </a:p>
          <a:p>
            <a:r>
              <a:rPr lang="en-CA" sz="2400" dirty="0" smtClean="0"/>
              <a:t>It shows the </a:t>
            </a:r>
            <a:r>
              <a:rPr lang="en-CA" sz="2400" dirty="0"/>
              <a:t>relationship between human proportions and geometry</a:t>
            </a:r>
          </a:p>
          <a:p>
            <a:endParaRPr lang="en-CA" dirty="0"/>
          </a:p>
        </p:txBody>
      </p:sp>
      <p:sp>
        <p:nvSpPr>
          <p:cNvPr id="3" name="Title 2"/>
          <p:cNvSpPr>
            <a:spLocks noGrp="1"/>
          </p:cNvSpPr>
          <p:nvPr>
            <p:ph type="title"/>
          </p:nvPr>
        </p:nvSpPr>
        <p:spPr/>
        <p:txBody>
          <a:bodyPr/>
          <a:lstStyle/>
          <a:p>
            <a:r>
              <a:rPr lang="en-CA" i="1" dirty="0"/>
              <a:t>The Vitruvian Man </a:t>
            </a:r>
            <a:endParaRPr lang="en-CA" dirty="0"/>
          </a:p>
        </p:txBody>
      </p:sp>
      <p:pic>
        <p:nvPicPr>
          <p:cNvPr id="3074" name="Picture 2" descr="D:\Cynthia\Desktop\Leonardo Davinci\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204864"/>
            <a:ext cx="3278489" cy="3352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08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700808"/>
            <a:ext cx="7251650" cy="3480792"/>
          </a:xfrm>
        </p:spPr>
      </p:pic>
      <p:sp>
        <p:nvSpPr>
          <p:cNvPr id="3" name="Title 2"/>
          <p:cNvSpPr>
            <a:spLocks noGrp="1"/>
          </p:cNvSpPr>
          <p:nvPr>
            <p:ph type="title"/>
          </p:nvPr>
        </p:nvSpPr>
        <p:spPr/>
        <p:txBody>
          <a:bodyPr/>
          <a:lstStyle/>
          <a:p>
            <a:r>
              <a:rPr lang="en-CA" i="1" dirty="0" smtClean="0"/>
              <a:t>The </a:t>
            </a:r>
            <a:r>
              <a:rPr lang="en-CA" i="1" dirty="0"/>
              <a:t>Last Supper</a:t>
            </a:r>
            <a:endParaRPr lang="en-CA" dirty="0"/>
          </a:p>
        </p:txBody>
      </p:sp>
      <p:sp>
        <p:nvSpPr>
          <p:cNvPr id="5" name="Rectangle 4"/>
          <p:cNvSpPr/>
          <p:nvPr/>
        </p:nvSpPr>
        <p:spPr>
          <a:xfrm>
            <a:off x="1009379" y="5397403"/>
            <a:ext cx="6768752" cy="646331"/>
          </a:xfrm>
          <a:prstGeom prst="rect">
            <a:avLst/>
          </a:prstGeom>
        </p:spPr>
        <p:txBody>
          <a:bodyPr wrap="square">
            <a:spAutoFit/>
          </a:bodyPr>
          <a:lstStyle/>
          <a:p>
            <a:r>
              <a:rPr lang="en-CA" dirty="0" smtClean="0"/>
              <a:t>- He spent </a:t>
            </a:r>
            <a:r>
              <a:rPr lang="en-CA" dirty="0"/>
              <a:t>six years or more on the Last Supper, one of the most famous paintings in the world.  </a:t>
            </a:r>
          </a:p>
        </p:txBody>
      </p:sp>
    </p:spTree>
    <p:extLst>
      <p:ext uri="{BB962C8B-B14F-4D97-AF65-F5344CB8AC3E}">
        <p14:creationId xmlns:p14="http://schemas.microsoft.com/office/powerpoint/2010/main" val="186645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797</TotalTime>
  <Words>1231</Words>
  <Application>Microsoft Office PowerPoint</Application>
  <PresentationFormat>On-screen Show (4:3)</PresentationFormat>
  <Paragraphs>135</Paragraphs>
  <Slides>31</Slides>
  <Notes>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Paper</vt:lpstr>
      <vt:lpstr>Leonardo da Vinci</vt:lpstr>
      <vt:lpstr>Who was he?</vt:lpstr>
      <vt:lpstr>Facts</vt:lpstr>
      <vt:lpstr>Facts</vt:lpstr>
      <vt:lpstr>What is the Renaissance?</vt:lpstr>
      <vt:lpstr>Famous Paintings</vt:lpstr>
      <vt:lpstr>Mona Lisa</vt:lpstr>
      <vt:lpstr>The Vitruvian Man </vt:lpstr>
      <vt:lpstr>The Last Supper</vt:lpstr>
      <vt:lpstr>Inventions</vt:lpstr>
      <vt:lpstr>What is it?</vt:lpstr>
      <vt:lpstr>Helicopter</vt:lpstr>
      <vt:lpstr>Diving Suit</vt:lpstr>
      <vt:lpstr>What is it?</vt:lpstr>
      <vt:lpstr>Parachute</vt:lpstr>
      <vt:lpstr>Machine Gun</vt:lpstr>
      <vt:lpstr>Enormous Crossbow</vt:lpstr>
      <vt:lpstr>War Boat</vt:lpstr>
      <vt:lpstr>What is it?</vt:lpstr>
      <vt:lpstr>Armored Tank</vt:lpstr>
      <vt:lpstr>Armored Tank</vt:lpstr>
      <vt:lpstr>What is it?</vt:lpstr>
      <vt:lpstr>Ornithopter</vt:lpstr>
      <vt:lpstr>The Flying Machine</vt:lpstr>
      <vt:lpstr>Flying Machine</vt:lpstr>
      <vt:lpstr> Shoes for  Walking on Water </vt:lpstr>
      <vt:lpstr>His Inventions</vt:lpstr>
      <vt:lpstr>Leonardo the Procrastinator </vt:lpstr>
      <vt:lpstr>Other Inventions </vt:lpstr>
      <vt:lpstr>Quotes</vt:lpstr>
      <vt:lpstr>Video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Leonardo da Vinci</dc:title>
  <dc:creator>Cynthia</dc:creator>
  <cp:lastModifiedBy>Cynthia</cp:lastModifiedBy>
  <cp:revision>105</cp:revision>
  <cp:lastPrinted>2014-02-24T02:57:33Z</cp:lastPrinted>
  <dcterms:created xsi:type="dcterms:W3CDTF">2014-01-22T05:09:33Z</dcterms:created>
  <dcterms:modified xsi:type="dcterms:W3CDTF">2014-02-24T03:07:59Z</dcterms:modified>
</cp:coreProperties>
</file>