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89" r:id="rId2"/>
    <p:sldId id="290" r:id="rId3"/>
    <p:sldId id="291" r:id="rId4"/>
    <p:sldId id="293" r:id="rId5"/>
    <p:sldId id="294" r:id="rId6"/>
    <p:sldId id="295" r:id="rId7"/>
    <p:sldId id="296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9" r:id="rId17"/>
    <p:sldId id="256" r:id="rId18"/>
    <p:sldId id="257" r:id="rId19"/>
    <p:sldId id="258" r:id="rId20"/>
    <p:sldId id="259" r:id="rId21"/>
    <p:sldId id="260" r:id="rId22"/>
    <p:sldId id="262" r:id="rId23"/>
    <p:sldId id="261" r:id="rId24"/>
    <p:sldId id="263" r:id="rId25"/>
    <p:sldId id="322" r:id="rId26"/>
    <p:sldId id="319" r:id="rId27"/>
    <p:sldId id="320" r:id="rId28"/>
    <p:sldId id="321" r:id="rId29"/>
    <p:sldId id="273" r:id="rId30"/>
    <p:sldId id="274" r:id="rId31"/>
    <p:sldId id="270" r:id="rId32"/>
    <p:sldId id="276" r:id="rId33"/>
    <p:sldId id="272" r:id="rId34"/>
    <p:sldId id="278" r:id="rId35"/>
    <p:sldId id="277" r:id="rId36"/>
    <p:sldId id="275" r:id="rId37"/>
    <p:sldId id="279" r:id="rId38"/>
    <p:sldId id="280" r:id="rId39"/>
    <p:sldId id="314" r:id="rId40"/>
    <p:sldId id="315" r:id="rId41"/>
    <p:sldId id="317" r:id="rId42"/>
    <p:sldId id="318" r:id="rId43"/>
    <p:sldId id="316" r:id="rId44"/>
    <p:sldId id="300" r:id="rId45"/>
    <p:sldId id="301" r:id="rId46"/>
    <p:sldId id="302" r:id="rId47"/>
    <p:sldId id="305" r:id="rId48"/>
    <p:sldId id="308" r:id="rId49"/>
    <p:sldId id="309" r:id="rId50"/>
    <p:sldId id="310" r:id="rId51"/>
    <p:sldId id="311" r:id="rId52"/>
    <p:sldId id="312" r:id="rId53"/>
    <p:sldId id="313" r:id="rId54"/>
    <p:sldId id="298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0D2C2-FA78-46C6-8D8F-DFF93946E56D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9B6A4-BBA1-433A-B943-BB4A7F80535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338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B6A4-BBA1-433A-B943-BB4A7F805350}" type="slidenum">
              <a:rPr lang="fr-CA" smtClean="0"/>
              <a:t>54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749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6E51D9-3B37-43B0-867C-5957DCD22DE8}" type="datetimeFigureOut">
              <a:rPr lang="fr-CA" smtClean="0"/>
              <a:t>2018-05-15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FC7375-86D1-4AFD-A548-D1A1E29DEA47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source=images&amp;cd=&amp;cad=rja&amp;uact=8&amp;ved=2ahUKEwj38LeB7IbbAhVqc98KHblADvcQjRx6BAgBEAU&amp;url=https://fineartamerica.com/featured/optical-illusion-beige-swirl-sumit-mehndiratta.html&amp;psig=AOvVaw2lh8F5zEHYlsooplSaVY7y&amp;ust=1526443682461161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J8qqB34bbAhWpTd8KHcwRBd4QjRx6BAgBEAU&amp;url=https://www.widewalls.ch/artist/rob-gonsalves/&amp;psig=AOvVaw36OYZHuPc06PgJZNHsrRI5&amp;ust=1526440184267382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yst%C3%A8me_visuel" TargetMode="External"/><Relationship Id="rId2" Type="http://schemas.openxmlformats.org/officeDocument/2006/relationships/hyperlink" Target="https://fr.wikipedia.org/wiki/Illus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source=images&amp;cd=&amp;cad=rja&amp;uact=8&amp;ved=2ahUKEwjcyImR7obbAhVikuAKHYT2BD4QjRx6BAgBEAU&amp;url=http://theconversation.com/gambling-on-limited-information-our-visual-system-and-probabilistic-inference-57410&amp;psig=AOvVaw1PfXfPK3RQuisLAwrrQB1b&amp;ust=152644425548565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/url?sa=i&amp;source=images&amp;cd=&amp;cad=rja&amp;uact=8&amp;ved=2ahUKEwjhm6G1yojbAhWmdN8KHRc6AP4QjRx6BAgBEAU&amp;url=https%3A%2F%2Fwww.pinterest.co.uk%2Fpin%2F435371488953399339%2F&amp;psig=AOvVaw3FBPkUWWiAX6oGRkg4Vbuv&amp;ust=15265033474981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www.google.com/url?sa=i&amp;source=images&amp;cd=&amp;cad=rja&amp;uact=8&amp;ved=2ahUKEwjXgJzGyojbAhXtV98KHdkFDB4QjRx6BAgBEAU&amp;url=https%3A%2F%2Fwww.stilearte.it%2Fquanto-valgono-i-disegni-e-i-quadri-di-rene-magritte%2F&amp;psig=AOvVaw3FBPkUWWiAX6oGRkg4Vbuv&amp;ust=152650334749818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source=images&amp;cd=&amp;cad=rja&amp;uact=8&amp;ved=&amp;url=https%3A%2F%2Fwww.pinterest.com%2Fpin%2F511932682621451288%2F&amp;psig=AOvVaw1IkrzDgnqko0CcK4uZ1yQM&amp;ust=152650299085576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source=images&amp;cd=&amp;cad=rja&amp;uact=8&amp;ved=2ahUKEwjxiN3VyYjbAhUmTd8KHY7jDuUQjRx6BAgBEAU&amp;url=https%3A%2F%2Fwww.pinterest.com%2Fpin%2F535224736950126797%2F&amp;psig=AOvVaw1iXge-fuzJAZ8ndWxTAI64&amp;ust=152650316883525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/url?sa=i&amp;source=images&amp;cd=&amp;cad=rja&amp;uact=8&amp;ved=2ahUKEwjMytanyojbAhVrh-AKHXjyAQwQjRx6BAgBEAU&amp;url=https%3A%2F%2Fwww.pinterest.com%2Fpin%2F79446380905664833%2F&amp;psig=AOvVaw3FBPkUWWiAX6oGRkg4Vbuv&amp;ust=152650334749818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source=images&amp;cd=&amp;cad=rja&amp;uact=8&amp;ved=2ahUKEwi8vrCr54bbAhWOTt8KHRE8ClUQjRx6BAgBEAU&amp;url=http://wallsdesk.com/salvador-dali-85100/&amp;psig=AOvVaw2WamU9iuqgq-i7IsVI_8dF&amp;ust=1526442216088056" TargetMode="External"/><Relationship Id="rId3" Type="http://schemas.openxmlformats.org/officeDocument/2006/relationships/hyperlink" Target="https://www.google.com/url?sa=i&amp;source=images&amp;cd=&amp;cad=rja&amp;uact=8&amp;ved=2ahUKEwiFrfGM54bbAhXNMd8KHeKGBK8QjRx6BAgBEAU&amp;url=https://www.facebook.com/MuseusDali/&amp;psig=AOvVaw2WamU9iuqgq-i7IsVI_8dF&amp;ust=1526442216088056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s://www.google.com/url?sa=i&amp;source=images&amp;cd=&amp;cad=rja&amp;uact=8&amp;ved=2ahUKEwic4aDF5obbAhXGVt8KHZF3DM8QjRx6BAgBEAU&amp;url=https://fineartamerica.com/featured/salvador-dali-portrait-travis-knight.html&amp;psig=AOvVaw2WamU9iuqgq-i7IsVI_8dF&amp;ust=152644221608805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com/url?sa=i&amp;source=images&amp;cd=&amp;cad=rja&amp;uact=8&amp;ved=&amp;url=http://time.com/4318151/salvador-dali/&amp;psig=AOvVaw2WamU9iuqgq-i7IsVI_8dF&amp;ust=1526442216088056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m/url?sa=i&amp;source=images&amp;cd=&amp;cad=rja&amp;uact=8&amp;ved=2ahUKEwiGqf305obbAhWKmOAKHUakDtcQjRx6BAgBEAU&amp;url=https://www.biographyonline.net/artists/salvador-dali.html&amp;psig=AOvVaw2WamU9iuqgq-i7IsVI_8dF&amp;ust=152644221608805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unrealitymag.com/image.php?image=http://unrealitymag.com/wp-content/uploads/2010/07/optical_illusions_10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com/url?sa=i&amp;source=images&amp;cd=&amp;cad=rja&amp;uact=8&amp;ved=2ahUKEwjomYHI54bbAhWjm-AKHa8tCvsQjRx6BAgBEAU&amp;url=http://www.chilloutpoint.com/art_and_design/illusions-through-the-paintings-of-salvador-dali.html&amp;psig=AOvVaw0ganmcu_jdVJFKR_CAZUcg&amp;ust=15264424663898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com/url?sa=i&amp;source=images&amp;cd=&amp;cad=rja&amp;uact=8&amp;ved=2ahUKEwjT4s6Y6obbAhWCPN8KHTDeAUEQjRx6BAgBEAU&amp;url=http://licornamuseum.over-blog.com/2014/11/shuplyak-oleg-1967.html&amp;psig=AOvVaw2wAeqRR6YnrbXF0fjAGIA4&amp;ust=1526443200075757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com/url?sa=i&amp;source=images&amp;cd=&amp;cad=rja&amp;uact=8&amp;ved=2ahUKEwiy1Z_R54bbAhVCm-AKHSIVBuMQjRx6BAgBEAU&amp;url=http://popartdecorations.com/painting/incredible-optical-illusions-salvador-dali&amp;psig=AOvVaw0ganmcu_jdVJFKR_CAZUcg&amp;ust=15264424663898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s://www.google.com/url?sa=i&amp;source=images&amp;cd=&amp;cad=rja&amp;uact=8&amp;ved=2ahUKEwjK3d-86YbbAhWETt8KHdtLDjIQjRx6BAgBEAU&amp;url=https://www.opticalspy.com/oleg-shupliak-gallery.html&amp;psig=AOvVaw3LZbmBtMVulqNsCAi4ojd2&amp;ust=152644283584981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com/url?sa=i&amp;source=images&amp;cd=&amp;cad=rja&amp;uact=8&amp;ved=2ahUKEwj2q8u754bbAhWlm-AKHYHAAhUQjRx6BAgBEAU&amp;url=https://www.pinterest.ca/pin/412220172121428642/&amp;psig=AOvVaw0ganmcu_jdVJFKR_CAZUcg&amp;ust=15264424663898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s://www.google.com/url?sa=i&amp;source=images&amp;cd=&amp;cad=rja&amp;uact=8&amp;ved=2ahUKEwjq3tP054bbAhUBVN8KHdlFDvcQjRx6BAgBEAU&amp;url=http://thirdmonk.net/high-culture/oleg-shuplyak-illusion-painting.html&amp;psig=AOvVaw0ganmcu_jdVJFKR_CAZUcg&amp;ust=152644246638985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google.com/url?sa=i&amp;source=images&amp;cd=&amp;cad=rja&amp;uact=8&amp;ved=2ahUKEwjUosnv6IbbAhVtUN8KHdFRDRYQjRx6BAgBEAU&amp;url=https://www.pinterest.com/pin/464363411561007061/&amp;psig=AOvVaw3LZbmBtMVulqNsCAi4ojd2&amp;ust=152644283584981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oogle.com/url?sa=i&amp;source=images&amp;cd=&amp;cad=rja&amp;uact=8&amp;ved=2ahUKEwjH34iF6YbbAhWuc98KHexMC90QjRx6BAgBEAU&amp;url=https://www.pinterest.com.au/pin/546976317215876589/&amp;psig=AOvVaw3LZbmBtMVulqNsCAi4ojd2&amp;ust=15264428358498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s://www.google.com/url?sa=i&amp;source=images&amp;cd=&amp;cad=rja&amp;uact=8&amp;ved=2ahUKEwiR6MaX6YbbAhXoYN8KHc9gBqMQjRx6BAgBEAU&amp;url=https://www.pinterest.com/pin/323414816974788260/&amp;psig=AOvVaw3LZbmBtMVulqNsCAi4ojd2&amp;ust=152644283584981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s://www.google.com/url?sa=i&amp;source=images&amp;cd=&amp;cad=rja&amp;uact=8&amp;ved=2ahUKEwiVmtG69IbbAhVDJt8KHbh6DsAQjRx6BAgBEAU&amp;url=https://www.facebook.com/CWelzStein/&amp;psig=AOvVaw2tUGrpgGmRXDRlrolQXKow&amp;ust=15264459356544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source=images&amp;cd=&amp;cad=rja&amp;uact=8&amp;ved=2ahUKEwiG0qj39IbbAhUhVd8KHVueCngQjRx6BAgBEAU&amp;url=https://www.pinterest.com/pin/507499451729622019/&amp;psig=AOvVaw3cN5i5kTy8Tc5lUYxM_ppZ&amp;ust=1526445575689121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s://www.google.com/url?sa=i&amp;source=images&amp;cd=&amp;cad=rja&amp;uact=8&amp;ved=2ahUKEwjQhfDh9IbbAhVEON8KHe-nB_IQjRx6BAgBEAU&amp;url=https://www.pinterest.com/pin/316096467580122524/&amp;psig=AOvVaw3cN5i5kTy8Tc5lUYxM_ppZ&amp;ust=152644557568912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Wh8rt8YbbAhXFc98KHRtIB-IQjRx6BAgBEAU&amp;url=https://it.pinterest.com/pin/344806915211421410/&amp;psig=AOvVaw2hGrywdOhBD3m7mfS4-3eK&amp;ust=1526445000753857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google.com/url?sa=i&amp;source=images&amp;cd=&amp;cad=rja&amp;uact=8&amp;ved=2ahUKEwiaiPWB8obbAhVHdt8KHed1C3oQjRx6BAgBEAU&amp;url=https://www.pinterest.com/pin/288511919863970457/&amp;psig=AOvVaw2hGrywdOhBD3m7mfS4-3eK&amp;ust=15264450007538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s://www.google.com/url?sa=i&amp;source=images&amp;cd=&amp;cad=rja&amp;uact=8&amp;ved=&amp;url=https://www.pinterest.com/pin/556546466444222703/&amp;psig=AOvVaw3cN5i5kTy8Tc5lUYxM_ppZ&amp;ust=152644557568912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google.com/url?sa=i&amp;source=images&amp;cd=&amp;cad=rja&amp;uact=8&amp;ved=2ahUKEwjih-mU84bbAhXGnOAKHbuECYoQjRx6BAgBEAU&amp;url=https://www.pinterest.com/pin/165366617544525164/&amp;psig=AOvVaw3cN5i5kTy8Tc5lUYxM_ppZ&amp;ust=15264455756891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https://www.google.com/url?sa=i&amp;source=images&amp;cd=&amp;cad=rja&amp;uact=8&amp;ved=2ahUKEwjAsrqo84bbAhUimeAKHf7CDksQjRx6BAgBEAU&amp;url=https://www.pinterest.com/pin/337488565796889084/&amp;psig=AOvVaw3cN5i5kTy8Tc5lUYxM_ppZ&amp;ust=152644557568912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www.google.com/url?sa=i&amp;source=images&amp;cd=&amp;cad=rja&amp;uact=8&amp;ved=2ahUKEwi_64KR8obbAhWBmOAKHQMTDC4QjRx6BAgBEAU&amp;url=https://www.pinterest.com.au/pin/341851427946544352/&amp;psig=AOvVaw2hGrywdOhBD3m7mfS4-3eK&amp;ust=1526445000753857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Sv0eJ13R4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J5FD9_Orbg" TargetMode="External"/><Relationship Id="rId4" Type="http://schemas.openxmlformats.org/officeDocument/2006/relationships/hyperlink" Target="https://www.youtube.com/watch?v=NDeB9zIoE_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62" y="381000"/>
            <a:ext cx="7772400" cy="1470025"/>
          </a:xfrm>
        </p:spPr>
        <p:txBody>
          <a:bodyPr>
            <a:normAutofit/>
          </a:bodyPr>
          <a:lstStyle/>
          <a:p>
            <a:r>
              <a:rPr lang="en-CA" sz="7200" dirty="0" smtClean="0"/>
              <a:t>Illusion </a:t>
            </a:r>
            <a:r>
              <a:rPr lang="en-CA" sz="7200" dirty="0" err="1" smtClean="0"/>
              <a:t>Optique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6400800" cy="1752600"/>
          </a:xfrm>
        </p:spPr>
        <p:txBody>
          <a:bodyPr/>
          <a:lstStyle/>
          <a:p>
            <a:r>
              <a:rPr lang="en-CA" dirty="0" smtClean="0"/>
              <a:t>Par  </a:t>
            </a:r>
            <a:r>
              <a:rPr lang="en-CA" dirty="0" err="1" smtClean="0"/>
              <a:t>Sinthia</a:t>
            </a:r>
            <a:r>
              <a:rPr lang="en-CA" dirty="0" smtClean="0"/>
              <a:t> </a:t>
            </a:r>
            <a:r>
              <a:rPr lang="en-CA" dirty="0" err="1" smtClean="0"/>
              <a:t>Cousineau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8241110" cy="34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Il y a deux animaux sur ce dessin : un canard (avec le bec à gauche) et un lapin (avec le museau à droite).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23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Sont </a:t>
            </a:r>
            <a:r>
              <a:rPr lang="fr-FR" dirty="0"/>
              <a:t>les lignes droites ou en </a:t>
            </a:r>
            <a:r>
              <a:rPr lang="fr-FR" dirty="0" smtClean="0"/>
              <a:t>pente?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019800" cy="4514850"/>
          </a:xfrm>
        </p:spPr>
      </p:pic>
    </p:spTree>
    <p:extLst>
      <p:ext uri="{BB962C8B-B14F-4D97-AF65-F5344CB8AC3E}">
        <p14:creationId xmlns:p14="http://schemas.microsoft.com/office/powerpoint/2010/main" val="30733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lignes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droites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59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Combien</a:t>
            </a:r>
            <a:r>
              <a:rPr lang="en-CA" dirty="0" smtClean="0"/>
              <a:t> y a-t-</a:t>
            </a:r>
            <a:r>
              <a:rPr lang="en-CA" dirty="0" err="1" smtClean="0"/>
              <a:t>il</a:t>
            </a:r>
            <a:r>
              <a:rPr lang="en-CA" dirty="0" smtClean="0"/>
              <a:t> de points noirs?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53046"/>
            <a:ext cx="6248400" cy="4681950"/>
          </a:xfrm>
        </p:spPr>
      </p:pic>
    </p:spTree>
    <p:extLst>
      <p:ext uri="{BB962C8B-B14F-4D97-AF65-F5344CB8AC3E}">
        <p14:creationId xmlns:p14="http://schemas.microsoft.com/office/powerpoint/2010/main" val="18965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Aucun, </a:t>
            </a:r>
            <a:r>
              <a:rPr lang="fr-CA" dirty="0" smtClean="0"/>
              <a:t>tous les </a:t>
            </a:r>
            <a:r>
              <a:rPr lang="fr-CA" dirty="0"/>
              <a:t>points sont </a:t>
            </a:r>
            <a:r>
              <a:rPr lang="fr-CA" dirty="0" smtClean="0"/>
              <a:t>blancs.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48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Voyez-vous une jeune femme ou une </a:t>
            </a:r>
            <a:r>
              <a:rPr lang="fr-FR" sz="4000" dirty="0" smtClean="0"/>
              <a:t>vieille </a:t>
            </a:r>
            <a:r>
              <a:rPr lang="fr-FR" sz="4000" dirty="0"/>
              <a:t>femme ? </a:t>
            </a:r>
            <a:endParaRPr lang="en-CA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800"/>
            <a:ext cx="3102702" cy="4421350"/>
          </a:xfrm>
        </p:spPr>
      </p:pic>
    </p:spTree>
    <p:extLst>
      <p:ext uri="{BB962C8B-B14F-4D97-AF65-F5344CB8AC3E}">
        <p14:creationId xmlns:p14="http://schemas.microsoft.com/office/powerpoint/2010/main" val="3145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2965"/>
            <a:ext cx="8229600" cy="1143000"/>
          </a:xfrm>
        </p:spPr>
        <p:txBody>
          <a:bodyPr/>
          <a:lstStyle/>
          <a:p>
            <a:r>
              <a:rPr lang="en-CA" sz="4000" dirty="0" err="1" smtClean="0"/>
              <a:t>Vue</a:t>
            </a:r>
            <a:r>
              <a:rPr lang="en-CA" sz="4000" dirty="0" smtClean="0"/>
              <a:t> du haut </a:t>
            </a:r>
            <a:r>
              <a:rPr lang="en-CA" sz="4000" dirty="0" err="1" smtClean="0"/>
              <a:t>ou</a:t>
            </a:r>
            <a:r>
              <a:rPr lang="en-CA" sz="4000" dirty="0" smtClean="0"/>
              <a:t> </a:t>
            </a:r>
            <a:r>
              <a:rPr lang="en-CA" sz="4000" dirty="0" err="1" smtClean="0"/>
              <a:t>en</a:t>
            </a:r>
            <a:r>
              <a:rPr lang="en-CA" sz="4000" dirty="0" smtClean="0"/>
              <a:t> </a:t>
            </a:r>
            <a:r>
              <a:rPr lang="en-CA" sz="4000" dirty="0" err="1" smtClean="0"/>
              <a:t>dessous</a:t>
            </a:r>
            <a:r>
              <a:rPr lang="en-CA" sz="4000" dirty="0" smtClean="0"/>
              <a:t>? </a:t>
            </a:r>
            <a:endParaRPr lang="en-CA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5043948" cy="5586173"/>
          </a:xfrm>
        </p:spPr>
      </p:pic>
    </p:spTree>
    <p:extLst>
      <p:ext uri="{BB962C8B-B14F-4D97-AF65-F5344CB8AC3E}">
        <p14:creationId xmlns:p14="http://schemas.microsoft.com/office/powerpoint/2010/main" val="25389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676" y="533400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en-CA" sz="4400" dirty="0" smtClean="0">
                <a:solidFill>
                  <a:srgbClr val="FFFF00"/>
                </a:solidFill>
              </a:rPr>
              <a:t>Les Artistes  </a:t>
            </a: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3600" dirty="0" smtClean="0"/>
              <a:t>(</a:t>
            </a:r>
            <a:r>
              <a:rPr lang="en-CA" sz="3600" dirty="0" err="1" smtClean="0"/>
              <a:t>l’illusion</a:t>
            </a:r>
            <a:r>
              <a:rPr lang="en-CA" sz="3600" dirty="0" smtClean="0"/>
              <a:t> </a:t>
            </a:r>
            <a:r>
              <a:rPr lang="en-CA" sz="3600" dirty="0" err="1" smtClean="0"/>
              <a:t>Optique</a:t>
            </a:r>
            <a:r>
              <a:rPr lang="en-CA" sz="3600" dirty="0" smtClean="0"/>
              <a:t>  et </a:t>
            </a:r>
            <a:r>
              <a:rPr lang="fr-CA" sz="3600" b="1" dirty="0"/>
              <a:t>S</a:t>
            </a:r>
            <a:r>
              <a:rPr lang="fr-CA" sz="3600" b="1" dirty="0" smtClean="0"/>
              <a:t>urréalisme</a:t>
            </a:r>
            <a:r>
              <a:rPr lang="fr-CA" sz="3600" dirty="0" smtClean="0"/>
              <a:t> </a:t>
            </a:r>
            <a:r>
              <a:rPr lang="en-CA" sz="3600" dirty="0" smtClean="0"/>
              <a:t>)</a:t>
            </a:r>
            <a:r>
              <a:rPr lang="en-CA" dirty="0" smtClean="0"/>
              <a:t/>
            </a:r>
            <a:br>
              <a:rPr lang="en-CA" dirty="0" smtClean="0"/>
            </a:b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Sinthia</a:t>
            </a:r>
            <a:r>
              <a:rPr lang="en-US" dirty="0" smtClean="0"/>
              <a:t> </a:t>
            </a:r>
            <a:r>
              <a:rPr lang="en-US" dirty="0" err="1" smtClean="0"/>
              <a:t>Cousineau</a:t>
            </a:r>
            <a:endParaRPr lang="fr-CA" dirty="0"/>
          </a:p>
        </p:txBody>
      </p:sp>
      <p:pic>
        <p:nvPicPr>
          <p:cNvPr id="25602" name="Picture 2" descr="Image result for optical illusion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71" y="1981200"/>
            <a:ext cx="4921928" cy="33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301284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Le </a:t>
            </a:r>
            <a:r>
              <a:rPr lang="fr-CA" b="1" dirty="0"/>
              <a:t>surréalisme</a:t>
            </a:r>
            <a:r>
              <a:rPr lang="fr-CA" dirty="0"/>
              <a:t> </a:t>
            </a:r>
            <a:r>
              <a:rPr lang="fr-CA" dirty="0" smtClean="0"/>
              <a:t>: </a:t>
            </a:r>
          </a:p>
          <a:p>
            <a:r>
              <a:rPr lang="fr-CA" dirty="0"/>
              <a:t>-</a:t>
            </a:r>
            <a:r>
              <a:rPr lang="fr-CA" dirty="0" smtClean="0"/>
              <a:t>Un </a:t>
            </a:r>
            <a:r>
              <a:rPr lang="fr-CA" dirty="0"/>
              <a:t>mouvement artistique du 20ieme siècle qui s’inspire du rêve et représente quelque chose qui </a:t>
            </a:r>
            <a:r>
              <a:rPr lang="fr-CA" dirty="0"/>
              <a:t> </a:t>
            </a:r>
            <a:r>
              <a:rPr lang="fr-CA" dirty="0" smtClean="0"/>
              <a:t>ne démontre </a:t>
            </a:r>
            <a:r>
              <a:rPr lang="fr-CA" dirty="0"/>
              <a:t>pas la réalité. </a:t>
            </a:r>
          </a:p>
        </p:txBody>
      </p:sp>
    </p:spTree>
    <p:extLst>
      <p:ext uri="{BB962C8B-B14F-4D97-AF65-F5344CB8AC3E}">
        <p14:creationId xmlns:p14="http://schemas.microsoft.com/office/powerpoint/2010/main" val="37166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peintre</a:t>
            </a:r>
            <a:r>
              <a:rPr lang="en-US" dirty="0" smtClean="0"/>
              <a:t> </a:t>
            </a:r>
            <a:r>
              <a:rPr lang="en-US" dirty="0" err="1" smtClean="0"/>
              <a:t>canadien</a:t>
            </a:r>
            <a:r>
              <a:rPr lang="en-US" dirty="0" smtClean="0"/>
              <a:t>, de Toronto (1959-2017)</a:t>
            </a:r>
          </a:p>
          <a:p>
            <a:pPr lvl="0"/>
            <a:r>
              <a:rPr lang="fr-CA" dirty="0"/>
              <a:t>Style artistique: </a:t>
            </a:r>
            <a:r>
              <a:rPr lang="fr-CA" b="1" dirty="0"/>
              <a:t>réalisme magique</a:t>
            </a:r>
            <a:r>
              <a:rPr lang="fr-CA" dirty="0"/>
              <a:t> et </a:t>
            </a:r>
            <a:r>
              <a:rPr lang="fr-CA" b="1" dirty="0">
                <a:solidFill>
                  <a:srgbClr val="7030A0"/>
                </a:solidFill>
              </a:rPr>
              <a:t>surréalisme</a:t>
            </a:r>
          </a:p>
          <a:p>
            <a:r>
              <a:rPr lang="fr-CA" dirty="0" smtClean="0"/>
              <a:t>U</a:t>
            </a:r>
            <a:r>
              <a:rPr lang="fr-CA" dirty="0" smtClean="0">
                <a:effectLst/>
              </a:rPr>
              <a:t>tilisant </a:t>
            </a:r>
            <a:r>
              <a:rPr lang="fr-CA" b="1" dirty="0" smtClean="0">
                <a:solidFill>
                  <a:srgbClr val="7030A0"/>
                </a:solidFill>
                <a:effectLst/>
              </a:rPr>
              <a:t>la perspective </a:t>
            </a:r>
            <a:r>
              <a:rPr lang="fr-CA" dirty="0" smtClean="0">
                <a:effectLst/>
              </a:rPr>
              <a:t>et les techniques de trompe l'œil dans ses peintures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68" y="355449"/>
            <a:ext cx="7756263" cy="1054250"/>
          </a:xfrm>
        </p:spPr>
        <p:txBody>
          <a:bodyPr/>
          <a:lstStyle/>
          <a:p>
            <a:r>
              <a:rPr lang="en-US" dirty="0" smtClean="0"/>
              <a:t>Rob </a:t>
            </a:r>
            <a:r>
              <a:rPr lang="en-US" dirty="0" err="1" smtClean="0"/>
              <a:t>Gonsalves</a:t>
            </a:r>
            <a:r>
              <a:rPr lang="en-US" dirty="0" smtClean="0"/>
              <a:t> </a:t>
            </a:r>
            <a:endParaRPr lang="fr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 descr="relig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857500" cy="35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b gonsalv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9699"/>
            <a:ext cx="420199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soleil met la voile</a:t>
            </a:r>
            <a:endParaRPr lang="fr-CA" dirty="0"/>
          </a:p>
        </p:txBody>
      </p:sp>
      <p:pic>
        <p:nvPicPr>
          <p:cNvPr id="2050" name="Picture 2" descr="The Sun Sets S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" y="1600200"/>
            <a:ext cx="866588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qu’une illusion optique </a:t>
            </a:r>
            <a:r>
              <a:rPr lang="fr-FR" dirty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5549153" cy="40000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-</a:t>
            </a:r>
            <a:r>
              <a:rPr lang="fr-FR" dirty="0" smtClean="0"/>
              <a:t>Les </a:t>
            </a:r>
            <a:r>
              <a:rPr lang="fr-FR" b="1" dirty="0">
                <a:solidFill>
                  <a:srgbClr val="7030A0"/>
                </a:solidFill>
              </a:rPr>
              <a:t>illusions </a:t>
            </a:r>
            <a:r>
              <a:rPr lang="fr-FR" b="1" dirty="0" smtClean="0">
                <a:solidFill>
                  <a:srgbClr val="7030A0"/>
                </a:solidFill>
              </a:rPr>
              <a:t>optiques </a:t>
            </a:r>
            <a:r>
              <a:rPr lang="fr-FR" dirty="0" smtClean="0"/>
              <a:t>(illusions </a:t>
            </a:r>
            <a:r>
              <a:rPr lang="fr-FR" dirty="0"/>
              <a:t>visuelles </a:t>
            </a:r>
            <a:r>
              <a:rPr lang="fr-FR" dirty="0" smtClean="0"/>
              <a:t>): </a:t>
            </a:r>
            <a:r>
              <a:rPr lang="fr-FR" dirty="0"/>
              <a:t>sont des images </a:t>
            </a:r>
            <a:r>
              <a:rPr lang="fr-FR" dirty="0" smtClean="0"/>
              <a:t>perçus </a:t>
            </a:r>
            <a:r>
              <a:rPr lang="fr-FR" dirty="0"/>
              <a:t>d'une manière qui diffère de la </a:t>
            </a:r>
            <a:r>
              <a:rPr lang="fr-FR" dirty="0" smtClean="0"/>
              <a:t>réalité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effectLst/>
              </a:rPr>
              <a:t>-Une </a:t>
            </a:r>
            <a:r>
              <a:rPr lang="fr-FR" b="1" dirty="0" smtClean="0">
                <a:effectLst/>
              </a:rPr>
              <a:t>illusion optique</a:t>
            </a:r>
            <a:r>
              <a:rPr lang="fr-FR" dirty="0" smtClean="0">
                <a:effectLst/>
              </a:rPr>
              <a:t> est une </a:t>
            </a:r>
            <a:r>
              <a:rPr lang="fr-FR" b="1" dirty="0" smtClean="0">
                <a:solidFill>
                  <a:srgbClr val="7030A0"/>
                </a:solidFill>
                <a:effectLst/>
                <a:hlinkClick r:id="rId2" tooltip="Illusion"/>
              </a:rPr>
              <a:t>illusion</a:t>
            </a:r>
            <a:r>
              <a:rPr lang="fr-FR" dirty="0" smtClean="0">
                <a:solidFill>
                  <a:srgbClr val="7030A0"/>
                </a:solidFill>
                <a:effectLst/>
              </a:rPr>
              <a:t> </a:t>
            </a:r>
            <a:r>
              <a:rPr lang="fr-FR" dirty="0" smtClean="0">
                <a:effectLst/>
              </a:rPr>
              <a:t>qui concerne le </a:t>
            </a:r>
            <a:r>
              <a:rPr lang="fr-FR" dirty="0" smtClean="0">
                <a:effectLst/>
                <a:hlinkClick r:id="rId3" tooltip="Système visuel"/>
              </a:rPr>
              <a:t>système visuel</a:t>
            </a:r>
            <a:r>
              <a:rPr lang="fr-FR" dirty="0" smtClean="0">
                <a:effectLst/>
              </a:rPr>
              <a:t> humain.</a:t>
            </a:r>
          </a:p>
          <a:p>
            <a:pPr marL="0" indent="0" algn="ctr">
              <a:buNone/>
            </a:pPr>
            <a:r>
              <a:rPr lang="fr-FR" dirty="0" smtClean="0">
                <a:effectLst/>
              </a:rPr>
              <a:t> (l’</a:t>
            </a:r>
            <a:r>
              <a:rPr lang="fr-FR" dirty="0" err="1" smtClean="0">
                <a:effectLst/>
              </a:rPr>
              <a:t>oeil</a:t>
            </a:r>
            <a:r>
              <a:rPr lang="fr-FR" dirty="0" smtClean="0">
                <a:effectLst/>
              </a:rPr>
              <a:t> jusqu'au cerveau)</a:t>
            </a:r>
          </a:p>
          <a:p>
            <a:pPr marL="0" indent="0" algn="ctr">
              <a:buNone/>
            </a:pPr>
            <a:endParaRPr lang="fr-FR" dirty="0" smtClean="0">
              <a:effectLst/>
            </a:endParaRPr>
          </a:p>
          <a:p>
            <a:pPr marL="0" indent="0" algn="ctr">
              <a:buNone/>
            </a:pPr>
            <a:r>
              <a:rPr lang="fr-FR" dirty="0" smtClean="0">
                <a:effectLst/>
              </a:rPr>
              <a:t>-Une </a:t>
            </a:r>
            <a:r>
              <a:rPr lang="fr-FR" b="1" dirty="0" smtClean="0">
                <a:solidFill>
                  <a:srgbClr val="7030A0"/>
                </a:solidFill>
                <a:effectLst/>
              </a:rPr>
              <a:t>illusion</a:t>
            </a:r>
            <a:r>
              <a:rPr lang="fr-FR" dirty="0" smtClean="0">
                <a:solidFill>
                  <a:srgbClr val="7030A0"/>
                </a:solidFill>
                <a:effectLst/>
              </a:rPr>
              <a:t> </a:t>
            </a:r>
            <a:r>
              <a:rPr lang="fr-FR" dirty="0" smtClean="0">
                <a:effectLst/>
              </a:rPr>
              <a:t>est une perception reconnue comme différente de la réalité.</a:t>
            </a:r>
            <a:endParaRPr lang="en-CA" dirty="0"/>
          </a:p>
        </p:txBody>
      </p:sp>
      <p:pic>
        <p:nvPicPr>
          <p:cNvPr id="26628" name="Picture 4" descr="Image result for visual syst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88" y="1981201"/>
            <a:ext cx="36809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moon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99530" cy="617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Aviation de l’heure </a:t>
            </a:r>
            <a:r>
              <a:rPr lang="fr-FR" dirty="0"/>
              <a:t>du coucher</a:t>
            </a:r>
            <a:endParaRPr lang="fr-CA" dirty="0"/>
          </a:p>
        </p:txBody>
      </p:sp>
      <p:pic>
        <p:nvPicPr>
          <p:cNvPr id="4098" name="Picture 2" descr="f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59476"/>
            <a:ext cx="6739277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228600"/>
            <a:ext cx="7543800" cy="639762"/>
          </a:xfrm>
        </p:spPr>
        <p:txBody>
          <a:bodyPr>
            <a:noAutofit/>
          </a:bodyPr>
          <a:lstStyle/>
          <a:p>
            <a:r>
              <a:rPr lang="fr-FR" sz="3200" dirty="0"/>
              <a:t>Cyclisme d'automne</a:t>
            </a:r>
            <a:endParaRPr lang="fr-CA" sz="3200" dirty="0"/>
          </a:p>
        </p:txBody>
      </p:sp>
      <p:pic>
        <p:nvPicPr>
          <p:cNvPr id="6146" name="Picture 2" descr="bicycle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54701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danncinginthes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562600" cy="68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magic-realism-paintings-illusions-rob-gonsalves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32793" cy="6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406153" cy="331425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-René </a:t>
            </a:r>
            <a:r>
              <a:rPr lang="fr-FR" b="1" dirty="0">
                <a:solidFill>
                  <a:schemeClr val="tx1"/>
                </a:solidFill>
              </a:rPr>
              <a:t>Magritte est un </a:t>
            </a:r>
            <a:r>
              <a:rPr lang="fr-FR" b="1" dirty="0" smtClean="0">
                <a:solidFill>
                  <a:schemeClr val="tx1"/>
                </a:solidFill>
              </a:rPr>
              <a:t> peintre surréaliste belge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(1898-1967)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René Magritte</a:t>
            </a:r>
            <a:endParaRPr lang="fr-CA" dirty="0"/>
          </a:p>
        </p:txBody>
      </p:sp>
      <p:pic>
        <p:nvPicPr>
          <p:cNvPr id="5122" name="Picture 2" descr="Image result for rene magritte illusions famous painting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4671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171149" cy="31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2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 descr="Image result for rene magritte optical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661"/>
            <a:ext cx="5029200" cy="63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9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Image result for rene magritte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625969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61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Image result for rene magritte illusions famous painting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953000" cy="67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04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2097047"/>
            <a:ext cx="4482353" cy="3923853"/>
          </a:xfrm>
        </p:spPr>
        <p:txBody>
          <a:bodyPr/>
          <a:lstStyle/>
          <a:p>
            <a:r>
              <a:rPr lang="en-US" dirty="0" smtClean="0"/>
              <a:t>1904-1989</a:t>
            </a:r>
          </a:p>
          <a:p>
            <a:r>
              <a:rPr lang="fr-CA" dirty="0"/>
              <a:t>Née en Espagne </a:t>
            </a:r>
            <a:endParaRPr lang="en-US" dirty="0" smtClean="0"/>
          </a:p>
          <a:p>
            <a:r>
              <a:rPr lang="fr-CA" dirty="0"/>
              <a:t>Un surréalisme et un des plus célèbres peintres du 20ieme siècle 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Salvador Dali</a:t>
            </a:r>
            <a:endParaRPr lang="fr-CA" dirty="0"/>
          </a:p>
        </p:txBody>
      </p:sp>
      <p:sp>
        <p:nvSpPr>
          <p:cNvPr id="4" name="AutoShape 4" descr="Image result for salvador dal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385888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AutoShape 6" descr="Image result for salvador dal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1233488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7418" name="Picture 10" descr="Image result for salvador dal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41" y="214312"/>
            <a:ext cx="2456159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Image result for salvador dal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76200"/>
            <a:ext cx="2124332" cy="21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salvador dali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08" y="2714367"/>
            <a:ext cx="4114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4152384"/>
            <a:ext cx="435864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fr-FR" dirty="0"/>
              <a:t>Voyez-vous le </a:t>
            </a:r>
            <a:r>
              <a:rPr lang="fr-FR" dirty="0" smtClean="0"/>
              <a:t>mouvement?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11278"/>
            <a:ext cx="4905859" cy="5355348"/>
          </a:xfrm>
        </p:spPr>
      </p:pic>
    </p:spTree>
    <p:extLst>
      <p:ext uri="{BB962C8B-B14F-4D97-AF65-F5344CB8AC3E}">
        <p14:creationId xmlns:p14="http://schemas.microsoft.com/office/powerpoint/2010/main" val="1778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persistance de la </a:t>
            </a:r>
            <a:r>
              <a:rPr lang="fr-FR" dirty="0" smtClean="0"/>
              <a:t>Mémoire</a:t>
            </a:r>
            <a:endParaRPr lang="fr-CA" dirty="0"/>
          </a:p>
        </p:txBody>
      </p:sp>
      <p:pic>
        <p:nvPicPr>
          <p:cNvPr id="18436" name="Picture 4" descr="Image result for salvador dal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79933"/>
            <a:ext cx="7162800" cy="47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4338" name="Picture 2" descr="Optical Illusions">
            <a:hlinkClick r:id="rId2" tooltip="Optical Illusion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76468" cy="56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482" name="Picture 2" descr="Image result for salvador dali optical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384"/>
            <a:ext cx="4649771" cy="62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ions through the paintings of salvador dali 18 in Illusions Through The Paintings Of Salvador D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09" y="681540"/>
            <a:ext cx="4209736" cy="53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5092" y="1905000"/>
            <a:ext cx="3437908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Voyez-vous le visage?</a:t>
            </a:r>
            <a:endParaRPr lang="fr-CA" sz="3200" b="1" dirty="0"/>
          </a:p>
        </p:txBody>
      </p:sp>
      <p:pic>
        <p:nvPicPr>
          <p:cNvPr id="16386" name="Picture 2" descr="unrealitymag image vie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944092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177553" cy="4228653"/>
          </a:xfrm>
        </p:spPr>
        <p:txBody>
          <a:bodyPr/>
          <a:lstStyle/>
          <a:p>
            <a:r>
              <a:rPr lang="fr-FR" dirty="0"/>
              <a:t>Artiste </a:t>
            </a:r>
            <a:r>
              <a:rPr lang="fr-FR" dirty="0" smtClean="0"/>
              <a:t>ukrainien</a:t>
            </a:r>
          </a:p>
          <a:p>
            <a:r>
              <a:rPr lang="fr-FR" dirty="0" smtClean="0"/>
              <a:t>Née en 1967</a:t>
            </a:r>
          </a:p>
          <a:p>
            <a:r>
              <a:rPr lang="fr-FR" dirty="0" smtClean="0"/>
              <a:t>Connu </a:t>
            </a:r>
            <a:r>
              <a:rPr lang="fr-FR" dirty="0"/>
              <a:t>pour les têtes de </a:t>
            </a:r>
            <a:r>
              <a:rPr lang="fr-FR" dirty="0" smtClean="0"/>
              <a:t>portrait cachées</a:t>
            </a:r>
            <a:r>
              <a:rPr lang="fr-FR" dirty="0"/>
              <a:t> </a:t>
            </a:r>
            <a:r>
              <a:rPr lang="fr-FR" dirty="0" smtClean="0"/>
              <a:t>dans les images.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Oleg </a:t>
            </a:r>
            <a:r>
              <a:rPr lang="fr-CA" b="1" dirty="0" err="1"/>
              <a:t>Shupliak</a:t>
            </a:r>
            <a:r>
              <a:rPr lang="fr-CA" b="1" dirty="0"/>
              <a:t> </a:t>
            </a:r>
            <a:endParaRPr lang="fr-CA" dirty="0"/>
          </a:p>
        </p:txBody>
      </p:sp>
      <p:pic>
        <p:nvPicPr>
          <p:cNvPr id="24578" name="Picture 2" descr="Image result for oleg shuplyak artis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468340" cy="49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016" y="645733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Autoportrait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60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1506" name="Picture 2" descr="Image result for salvador dali optical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093" y="-30892"/>
            <a:ext cx="5336956" cy="69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oleg shuplyak artis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760538"/>
            <a:ext cx="28956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1510" name="Picture 6" descr="Image result for oleg shuplyak arti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99" y="-30892"/>
            <a:ext cx="5439539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9458" name="Picture 2" descr="Image result for salvador dali optical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96" y="150341"/>
            <a:ext cx="4418203" cy="61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salvador dali optical illus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150341"/>
            <a:ext cx="4648200" cy="62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7018" y="1981200"/>
            <a:ext cx="4367771" cy="377145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Voyez-vous </a:t>
            </a:r>
            <a:r>
              <a:rPr lang="fr-FR" b="1" dirty="0" smtClean="0"/>
              <a:t>le</a:t>
            </a:r>
          </a:p>
          <a:p>
            <a:pPr marL="0" indent="0" algn="ctr">
              <a:buNone/>
            </a:pPr>
            <a:r>
              <a:rPr lang="fr-FR" b="1" dirty="0" smtClean="0"/>
              <a:t> </a:t>
            </a:r>
            <a:r>
              <a:rPr lang="fr-FR" b="1" dirty="0"/>
              <a:t>visage?</a:t>
            </a:r>
            <a:endParaRPr lang="fr-CA" b="1" dirty="0"/>
          </a:p>
          <a:p>
            <a:endParaRPr lang="fr-CA" dirty="0"/>
          </a:p>
        </p:txBody>
      </p:sp>
      <p:pic>
        <p:nvPicPr>
          <p:cNvPr id="22530" name="Picture 2" descr="Image result for oleg shuplyak art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37070"/>
            <a:ext cx="4998682" cy="71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3554" name="Picture 2" descr="Image result for oleg shuplyak art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47" y="250121"/>
            <a:ext cx="4524596" cy="62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oleg shuplyak arti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85" y="250121"/>
            <a:ext cx="4802463" cy="63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101353" cy="4304853"/>
          </a:xfrm>
        </p:spPr>
        <p:txBody>
          <a:bodyPr/>
          <a:lstStyle/>
          <a:p>
            <a:r>
              <a:rPr lang="fr-FR" dirty="0"/>
              <a:t>Peintre surréaliste né en </a:t>
            </a:r>
            <a:r>
              <a:rPr lang="fr-FR" dirty="0" smtClean="0"/>
              <a:t>Russie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Vladimir Kush</a:t>
            </a:r>
            <a:endParaRPr lang="fr-CA" dirty="0"/>
          </a:p>
        </p:txBody>
      </p:sp>
      <p:pic>
        <p:nvPicPr>
          <p:cNvPr id="32770" name="Picture 2" descr="Image result for Vladimir Kush portra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47" y="228600"/>
            <a:ext cx="2208362" cy="22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Image result for Vladimir Kush french illus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34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age result for Vladimir Kush french illusion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06097"/>
            <a:ext cx="3114616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178767" cy="6126163"/>
          </a:xfrm>
        </p:spPr>
      </p:pic>
    </p:spTree>
    <p:extLst>
      <p:ext uri="{BB962C8B-B14F-4D97-AF65-F5344CB8AC3E}">
        <p14:creationId xmlns:p14="http://schemas.microsoft.com/office/powerpoint/2010/main" val="23750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7650" name="Picture 2" descr="by Vladimir Kush  optical illusion apple surrealistic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37591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32" y="838200"/>
            <a:ext cx="442678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9698" name="Picture 2" descr="Image result for Vladimir Kush optical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4" y="369115"/>
            <a:ext cx="3676135" cy="57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Image result for Vladimir Kush french illus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6" y="228600"/>
            <a:ext cx="4884814" cy="60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1746" name="Picture 2" descr="Image result for Vladimir Kush french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2" y="531340"/>
            <a:ext cx="4671239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 result for Vladimir Kush french illus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90" y="527220"/>
            <a:ext cx="5243165" cy="61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22" name="Picture 2" descr="Image result for Vladimir Kush optical illu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96200" cy="64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Le </a:t>
            </a:r>
            <a:r>
              <a:rPr lang="en-CA" b="1" dirty="0" err="1" smtClean="0"/>
              <a:t>Thaumatrope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C’est</a:t>
            </a:r>
            <a:r>
              <a:rPr lang="en-CA" dirty="0" smtClean="0"/>
              <a:t> quoi? </a:t>
            </a:r>
          </a:p>
          <a:p>
            <a:endParaRPr lang="en-CA" dirty="0"/>
          </a:p>
        </p:txBody>
      </p:sp>
      <p:pic>
        <p:nvPicPr>
          <p:cNvPr id="3074" name="Picture 2" descr="C:\Users\Admin\Desktop\thaumatrop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10582"/>
            <a:ext cx="4667591" cy="43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haumatrope20090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3394074"/>
            <a:ext cx="4992714" cy="30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56263" cy="1054250"/>
          </a:xfrm>
        </p:spPr>
        <p:txBody>
          <a:bodyPr/>
          <a:lstStyle/>
          <a:p>
            <a:r>
              <a:rPr lang="en-CA" b="1" dirty="0" smtClean="0"/>
              <a:t>Le </a:t>
            </a:r>
            <a:r>
              <a:rPr lang="en-CA" b="1" dirty="0" err="1" smtClean="0"/>
              <a:t>Thaumatrope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75935"/>
            <a:ext cx="4623486" cy="4859187"/>
          </a:xfrm>
        </p:spPr>
        <p:txBody>
          <a:bodyPr>
            <a:normAutofit/>
          </a:bodyPr>
          <a:lstStyle/>
          <a:p>
            <a:r>
              <a:rPr lang="fr-FR" dirty="0" smtClean="0"/>
              <a:t>Un </a:t>
            </a:r>
            <a:r>
              <a:rPr lang="fr-FR" u="sng" dirty="0"/>
              <a:t>jouet</a:t>
            </a:r>
            <a:r>
              <a:rPr lang="fr-FR" dirty="0"/>
              <a:t> qui était populaire </a:t>
            </a:r>
            <a:r>
              <a:rPr lang="fr-FR" dirty="0" smtClean="0"/>
              <a:t>au 19ème </a:t>
            </a:r>
            <a:r>
              <a:rPr lang="fr-FR" dirty="0"/>
              <a:t>siècle (</a:t>
            </a:r>
            <a:r>
              <a:rPr lang="fr-FR" b="1" dirty="0" smtClean="0">
                <a:effectLst/>
              </a:rPr>
              <a:t>Époque Victorienne </a:t>
            </a:r>
            <a:r>
              <a:rPr lang="fr-FR" dirty="0" smtClean="0"/>
              <a:t>en Angleterre). </a:t>
            </a:r>
          </a:p>
          <a:p>
            <a:r>
              <a:rPr lang="fr-FR" dirty="0" smtClean="0"/>
              <a:t>Un </a:t>
            </a:r>
            <a:r>
              <a:rPr lang="fr-FR" dirty="0"/>
              <a:t>disque avec une image de chaque </a:t>
            </a:r>
            <a:r>
              <a:rPr lang="fr-FR" dirty="0" smtClean="0"/>
              <a:t>côté.</a:t>
            </a:r>
          </a:p>
          <a:p>
            <a:r>
              <a:rPr lang="fr-FR" dirty="0" smtClean="0"/>
              <a:t> </a:t>
            </a:r>
            <a:r>
              <a:rPr lang="fr-FR" dirty="0"/>
              <a:t>Lorsque les </a:t>
            </a:r>
            <a:r>
              <a:rPr lang="fr-FR" dirty="0" smtClean="0"/>
              <a:t>images </a:t>
            </a:r>
            <a:r>
              <a:rPr lang="fr-FR" dirty="0"/>
              <a:t>sont </a:t>
            </a:r>
            <a:r>
              <a:rPr lang="fr-FR" dirty="0" smtClean="0"/>
              <a:t>tournoyées rapidement les deux </a:t>
            </a:r>
            <a:r>
              <a:rPr lang="fr-FR" dirty="0"/>
              <a:t>images semblent se fondre en une seule </a:t>
            </a:r>
            <a:r>
              <a:rPr lang="fr-FR" dirty="0" smtClean="0"/>
              <a:t>image</a:t>
            </a:r>
            <a:r>
              <a:rPr lang="fr-FR" dirty="0"/>
              <a:t> à cause de l’illusion optique.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877563" cy="2334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3660046"/>
            <a:ext cx="2143125" cy="26765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43" y="3554627"/>
            <a:ext cx="2042250" cy="30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000" dirty="0" smtClean="0"/>
              <a:t>Exemple</a:t>
            </a:r>
            <a:br>
              <a:rPr lang="fr-CA" sz="4000" dirty="0" smtClean="0"/>
            </a:br>
            <a:r>
              <a:rPr lang="fr-FR" sz="4000" b="1" i="1" dirty="0"/>
              <a:t>L'Étrange Noël de monsieur </a:t>
            </a:r>
            <a:r>
              <a:rPr lang="fr-FR" sz="4000" b="1" i="1" dirty="0" smtClean="0"/>
              <a:t>Jack </a:t>
            </a:r>
            <a:endParaRPr lang="fr-CA" sz="4000" dirty="0"/>
          </a:p>
        </p:txBody>
      </p:sp>
      <p:pic>
        <p:nvPicPr>
          <p:cNvPr id="4098" name="Picture 2" descr="C:\Users\Admin\Desktop\thaumatropetempl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2133600"/>
            <a:ext cx="86409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064"/>
            <a:ext cx="7756263" cy="1054250"/>
          </a:xfrm>
        </p:spPr>
        <p:txBody>
          <a:bodyPr/>
          <a:lstStyle/>
          <a:p>
            <a:r>
              <a:rPr lang="en-CA" dirty="0" err="1" smtClean="0"/>
              <a:t>Exemples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76" y="885825"/>
            <a:ext cx="4876800" cy="269557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5794"/>
            <a:ext cx="4114800" cy="279046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98586"/>
            <a:ext cx="54864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Exemples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1600200"/>
            <a:ext cx="7704335" cy="4525963"/>
          </a:xfrm>
        </p:spPr>
      </p:pic>
      <p:sp>
        <p:nvSpPr>
          <p:cNvPr id="3" name="Rectangle 2"/>
          <p:cNvSpPr/>
          <p:nvPr/>
        </p:nvSpPr>
        <p:spPr>
          <a:xfrm>
            <a:off x="1905000" y="6096000"/>
            <a:ext cx="6400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hlinkClick r:id="rId3"/>
              </a:rPr>
              <a:t>https://</a:t>
            </a:r>
            <a:r>
              <a:rPr lang="fr-CA" sz="2000" dirty="0" smtClean="0">
                <a:hlinkClick r:id="rId3"/>
              </a:rPr>
              <a:t>www.youtube.com/watch?v=2aSv0eJ13R4</a:t>
            </a:r>
            <a:endParaRPr lang="fr-CA" sz="2000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50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Étapes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657172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888432" cy="2916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1980" y="1916831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/>
              <a:t>Étape 1: </a:t>
            </a:r>
            <a:r>
              <a:rPr lang="fr-CA" sz="2400" dirty="0" smtClean="0"/>
              <a:t>Découper </a:t>
            </a:r>
            <a:r>
              <a:rPr lang="fr-CA" sz="2400" dirty="0"/>
              <a:t>les deux cercles </a:t>
            </a:r>
            <a:r>
              <a:rPr lang="fr-CA" sz="2400" dirty="0" smtClean="0"/>
              <a:t>ou vous aller mettre vos dessins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362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126163" cy="6126163"/>
          </a:xfrm>
        </p:spPr>
      </p:pic>
    </p:spTree>
    <p:extLst>
      <p:ext uri="{BB962C8B-B14F-4D97-AF65-F5344CB8AC3E}">
        <p14:creationId xmlns:p14="http://schemas.microsoft.com/office/powerpoint/2010/main" val="854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Étape </a:t>
            </a:r>
            <a:r>
              <a:rPr lang="fr-CA" b="1" dirty="0" smtClean="0"/>
              <a:t>2</a:t>
            </a:r>
            <a:r>
              <a:rPr lang="fr-CA" dirty="0" smtClean="0"/>
              <a:t>: Dessinez les deux parties </a:t>
            </a:r>
            <a:r>
              <a:rPr lang="fr-CA" dirty="0"/>
              <a:t>du dessin dans les </a:t>
            </a:r>
            <a:r>
              <a:rPr lang="fr-CA" dirty="0" smtClean="0"/>
              <a:t>cercles.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24" y="1600200"/>
            <a:ext cx="6573352" cy="4525963"/>
          </a:xfrm>
        </p:spPr>
      </p:pic>
    </p:spTree>
    <p:extLst>
      <p:ext uri="{BB962C8B-B14F-4D97-AF65-F5344CB8AC3E}">
        <p14:creationId xmlns:p14="http://schemas.microsoft.com/office/powerpoint/2010/main" val="33930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Étape 3</a:t>
            </a:r>
            <a:r>
              <a:rPr lang="fr-CA" dirty="0" smtClean="0"/>
              <a:t>: </a:t>
            </a:r>
            <a:r>
              <a:rPr lang="fr-CA" dirty="0"/>
              <a:t>Attacher le bâton à </a:t>
            </a:r>
            <a:r>
              <a:rPr lang="fr-CA" dirty="0" smtClean="0"/>
              <a:t>l’arrière </a:t>
            </a:r>
            <a:r>
              <a:rPr lang="fr-CA" dirty="0"/>
              <a:t>de l’image avec </a:t>
            </a:r>
            <a:r>
              <a:rPr lang="fr-CA" dirty="0" smtClean="0"/>
              <a:t>du ruban adhésif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48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Étape </a:t>
            </a:r>
            <a:r>
              <a:rPr lang="fr-CA" b="1" dirty="0" smtClean="0"/>
              <a:t>4</a:t>
            </a:r>
            <a:r>
              <a:rPr lang="fr-CA" dirty="0" smtClean="0"/>
              <a:t>: </a:t>
            </a:r>
            <a:r>
              <a:rPr lang="fr-CA" dirty="0"/>
              <a:t>Coller </a:t>
            </a:r>
            <a:r>
              <a:rPr lang="fr-CA" dirty="0" smtClean="0"/>
              <a:t>l’autre côté </a:t>
            </a:r>
            <a:r>
              <a:rPr lang="fr-CA" dirty="0"/>
              <a:t>du </a:t>
            </a:r>
            <a:r>
              <a:rPr lang="fr-CA" dirty="0" smtClean="0"/>
              <a:t>dessin </a:t>
            </a:r>
            <a:r>
              <a:rPr lang="fr-CA" dirty="0"/>
              <a:t>optique </a:t>
            </a:r>
            <a:r>
              <a:rPr lang="fr-CA" dirty="0" smtClean="0"/>
              <a:t>sur le </a:t>
            </a:r>
            <a:r>
              <a:rPr lang="fr-CA" dirty="0"/>
              <a:t>bâton</a:t>
            </a:r>
            <a:r>
              <a:rPr lang="fr-CA" dirty="0" smtClean="0"/>
              <a:t>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1" y="1600200"/>
            <a:ext cx="7247837" cy="4525963"/>
          </a:xfrm>
        </p:spPr>
      </p:pic>
    </p:spTree>
    <p:extLst>
      <p:ext uri="{BB962C8B-B14F-4D97-AF65-F5344CB8AC3E}">
        <p14:creationId xmlns:p14="http://schemas.microsoft.com/office/powerpoint/2010/main" val="22706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4680520" cy="4318398"/>
          </a:xfrm>
        </p:spPr>
      </p:pic>
      <p:sp>
        <p:nvSpPr>
          <p:cNvPr id="5" name="Rectangle 4"/>
          <p:cNvSpPr/>
          <p:nvPr/>
        </p:nvSpPr>
        <p:spPr>
          <a:xfrm>
            <a:off x="1475656" y="714700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/>
              <a:t>Pensez </a:t>
            </a:r>
            <a:r>
              <a:rPr lang="fr-CA" sz="3200" b="1" dirty="0"/>
              <a:t>à  une idée pour </a:t>
            </a:r>
            <a:r>
              <a:rPr lang="fr-CA" sz="3200" b="1" dirty="0" smtClean="0"/>
              <a:t>votre illusion optique!</a:t>
            </a:r>
          </a:p>
        </p:txBody>
      </p:sp>
    </p:spTree>
    <p:extLst>
      <p:ext uri="{BB962C8B-B14F-4D97-AF65-F5344CB8AC3E}">
        <p14:creationId xmlns:p14="http://schemas.microsoft.com/office/powerpoint/2010/main" val="40315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56263" cy="1054250"/>
          </a:xfrm>
        </p:spPr>
        <p:txBody>
          <a:bodyPr/>
          <a:lstStyle/>
          <a:p>
            <a:r>
              <a:rPr lang="en-CA" dirty="0" err="1" smtClean="0"/>
              <a:t>Combien</a:t>
            </a:r>
            <a:r>
              <a:rPr lang="en-CA" dirty="0" smtClean="0"/>
              <a:t> de visages?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" y="1143000"/>
            <a:ext cx="9096427" cy="4656137"/>
          </a:xfrm>
        </p:spPr>
      </p:pic>
      <p:sp>
        <p:nvSpPr>
          <p:cNvPr id="3" name="Rectangle 2"/>
          <p:cNvSpPr/>
          <p:nvPr/>
        </p:nvSpPr>
        <p:spPr>
          <a:xfrm>
            <a:off x="2971800" y="5943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4"/>
              </a:rPr>
              <a:t>https://</a:t>
            </a:r>
            <a:r>
              <a:rPr lang="fr-CA" dirty="0" smtClean="0">
                <a:hlinkClick r:id="rId4"/>
              </a:rPr>
              <a:t>www.youtube.com/watch?v=NDeB9zIoE_s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4360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Relaxing Music: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2895600" y="6312933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5"/>
              </a:rPr>
              <a:t>https://</a:t>
            </a:r>
            <a:r>
              <a:rPr lang="fr-CA" dirty="0" smtClean="0">
                <a:hlinkClick r:id="rId5"/>
              </a:rPr>
              <a:t>www.youtube.com/watch?v=pJ5FD9_Orbg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218941" y="6228180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Creativity Music</a:t>
            </a:r>
            <a:r>
              <a:rPr lang="en-US" dirty="0"/>
              <a:t>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66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237643" cy="6225555"/>
          </a:xfrm>
        </p:spPr>
      </p:pic>
    </p:spTree>
    <p:extLst>
      <p:ext uri="{BB962C8B-B14F-4D97-AF65-F5344CB8AC3E}">
        <p14:creationId xmlns:p14="http://schemas.microsoft.com/office/powerpoint/2010/main" val="2743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Combien de jambes a l’éléphant?</a:t>
            </a:r>
            <a:endParaRPr lang="fr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364560" cy="5173532"/>
          </a:xfrm>
        </p:spPr>
      </p:pic>
    </p:spTree>
    <p:extLst>
      <p:ext uri="{BB962C8B-B14F-4D97-AF65-F5344CB8AC3E}">
        <p14:creationId xmlns:p14="http://schemas.microsoft.com/office/powerpoint/2010/main" val="6889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3900" dirty="0" smtClean="0"/>
              <a:t>4</a:t>
            </a:r>
            <a:endParaRPr lang="en-CA" sz="23900" dirty="0"/>
          </a:p>
        </p:txBody>
      </p:sp>
    </p:spTree>
    <p:extLst>
      <p:ext uri="{BB962C8B-B14F-4D97-AF65-F5344CB8AC3E}">
        <p14:creationId xmlns:p14="http://schemas.microsoft.com/office/powerpoint/2010/main" val="27341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/>
              </a:rPr>
              <a:t>Quel animal voyez-vous sur ce dessin 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165153" cy="4824536"/>
          </a:xfrm>
        </p:spPr>
      </p:pic>
    </p:spTree>
    <p:extLst>
      <p:ext uri="{BB962C8B-B14F-4D97-AF65-F5344CB8AC3E}">
        <p14:creationId xmlns:p14="http://schemas.microsoft.com/office/powerpoint/2010/main" val="35886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498</TotalTime>
  <Words>416</Words>
  <Application>Microsoft Office PowerPoint</Application>
  <PresentationFormat>On-screen Show (4:3)</PresentationFormat>
  <Paragraphs>77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Hardcover</vt:lpstr>
      <vt:lpstr>Illusion Optique</vt:lpstr>
      <vt:lpstr>Qu’est-ce qu’une illusion optique ?</vt:lpstr>
      <vt:lpstr>Voyez-vous le mouvement?</vt:lpstr>
      <vt:lpstr>PowerPoint Presentation</vt:lpstr>
      <vt:lpstr>PowerPoint Presentation</vt:lpstr>
      <vt:lpstr>PowerPoint Presentation</vt:lpstr>
      <vt:lpstr>Combien de jambes a l’éléphant?</vt:lpstr>
      <vt:lpstr>Réponse</vt:lpstr>
      <vt:lpstr>Quel animal voyez-vous sur ce dessin ?</vt:lpstr>
      <vt:lpstr>Réponse</vt:lpstr>
      <vt:lpstr>Sont les lignes droites ou en pente?</vt:lpstr>
      <vt:lpstr>Réponse</vt:lpstr>
      <vt:lpstr>Combien y a-t-il de points noirs?</vt:lpstr>
      <vt:lpstr>Réponse</vt:lpstr>
      <vt:lpstr>Voyez-vous une jeune femme ou une vieille femme ? </vt:lpstr>
      <vt:lpstr>Vue du haut ou en dessous? </vt:lpstr>
      <vt:lpstr>Les Artistes   (l’illusion Optique  et Surréalisme ) </vt:lpstr>
      <vt:lpstr>Rob Gonsalves </vt:lpstr>
      <vt:lpstr>Le soleil met la voile</vt:lpstr>
      <vt:lpstr>PowerPoint Presentation</vt:lpstr>
      <vt:lpstr>Aviation de l’heure du coucher</vt:lpstr>
      <vt:lpstr>Cyclisme d'automne</vt:lpstr>
      <vt:lpstr>PowerPoint Presentation</vt:lpstr>
      <vt:lpstr>PowerPoint Presentation</vt:lpstr>
      <vt:lpstr>René Magritte</vt:lpstr>
      <vt:lpstr>PowerPoint Presentation</vt:lpstr>
      <vt:lpstr>PowerPoint Presentation</vt:lpstr>
      <vt:lpstr>PowerPoint Presentation</vt:lpstr>
      <vt:lpstr>Salvador Dali</vt:lpstr>
      <vt:lpstr>La persistance de la Mémoire</vt:lpstr>
      <vt:lpstr>PowerPoint Presentation</vt:lpstr>
      <vt:lpstr>PowerPoint Presentation</vt:lpstr>
      <vt:lpstr>PowerPoint Presentation</vt:lpstr>
      <vt:lpstr>Oleg Shupliak </vt:lpstr>
      <vt:lpstr>PowerPoint Presentation</vt:lpstr>
      <vt:lpstr>PowerPoint Presentation</vt:lpstr>
      <vt:lpstr>PowerPoint Presentation</vt:lpstr>
      <vt:lpstr>PowerPoint Presentation</vt:lpstr>
      <vt:lpstr>Vladimir Kush</vt:lpstr>
      <vt:lpstr>PowerPoint Presentation</vt:lpstr>
      <vt:lpstr>PowerPoint Presentation</vt:lpstr>
      <vt:lpstr>PowerPoint Presentation</vt:lpstr>
      <vt:lpstr>PowerPoint Presentation</vt:lpstr>
      <vt:lpstr>Le Thaumatrope </vt:lpstr>
      <vt:lpstr>Le Thaumatrope </vt:lpstr>
      <vt:lpstr>Exemple L'Étrange Noël de monsieur Jack </vt:lpstr>
      <vt:lpstr>Exemples</vt:lpstr>
      <vt:lpstr>Exemples</vt:lpstr>
      <vt:lpstr>Étapes</vt:lpstr>
      <vt:lpstr>Étape 2: Dessinez les deux parties du dessin dans les cercles.</vt:lpstr>
      <vt:lpstr>Étape 3: Attacher le bâton à l’arrière de l’image avec du ruban adhésif</vt:lpstr>
      <vt:lpstr>Étape 4: Coller l’autre côté du dessin optique sur le bâton.</vt:lpstr>
      <vt:lpstr>PowerPoint Presentation</vt:lpstr>
      <vt:lpstr>Combien de visages?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Artistes de Illusion Optique</dc:title>
  <dc:creator>owner</dc:creator>
  <cp:lastModifiedBy>owner</cp:lastModifiedBy>
  <cp:revision>26</cp:revision>
  <dcterms:created xsi:type="dcterms:W3CDTF">2018-05-14T22:29:18Z</dcterms:created>
  <dcterms:modified xsi:type="dcterms:W3CDTF">2018-05-15T21:48:42Z</dcterms:modified>
</cp:coreProperties>
</file>